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9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0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1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3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4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0" r:id="rId2"/>
    <p:sldMasterId id="2147483838" r:id="rId3"/>
    <p:sldMasterId id="2147483850" r:id="rId4"/>
    <p:sldMasterId id="2147483862" r:id="rId5"/>
    <p:sldMasterId id="2147483874" r:id="rId6"/>
    <p:sldMasterId id="2147483886" r:id="rId7"/>
    <p:sldMasterId id="2147483898" r:id="rId8"/>
    <p:sldMasterId id="2147483916" r:id="rId9"/>
    <p:sldMasterId id="2147483928" r:id="rId10"/>
    <p:sldMasterId id="2147483940" r:id="rId11"/>
    <p:sldMasterId id="2147483952" r:id="rId12"/>
    <p:sldMasterId id="2147483964" r:id="rId13"/>
    <p:sldMasterId id="2147483976" r:id="rId14"/>
    <p:sldMasterId id="2147483988" r:id="rId15"/>
  </p:sldMasterIdLst>
  <p:notesMasterIdLst>
    <p:notesMasterId r:id="rId50"/>
  </p:notesMasterIdLst>
  <p:sldIdLst>
    <p:sldId id="256" r:id="rId16"/>
    <p:sldId id="299" r:id="rId17"/>
    <p:sldId id="300" r:id="rId18"/>
    <p:sldId id="301" r:id="rId19"/>
    <p:sldId id="273" r:id="rId20"/>
    <p:sldId id="274" r:id="rId21"/>
    <p:sldId id="275" r:id="rId22"/>
    <p:sldId id="276" r:id="rId23"/>
    <p:sldId id="277" r:id="rId24"/>
    <p:sldId id="257" r:id="rId25"/>
    <p:sldId id="258" r:id="rId26"/>
    <p:sldId id="259" r:id="rId27"/>
    <p:sldId id="267" r:id="rId28"/>
    <p:sldId id="291" r:id="rId29"/>
    <p:sldId id="292" r:id="rId30"/>
    <p:sldId id="293" r:id="rId31"/>
    <p:sldId id="294" r:id="rId32"/>
    <p:sldId id="295" r:id="rId33"/>
    <p:sldId id="271" r:id="rId34"/>
    <p:sldId id="296" r:id="rId35"/>
    <p:sldId id="280" r:id="rId36"/>
    <p:sldId id="284" r:id="rId37"/>
    <p:sldId id="290" r:id="rId38"/>
    <p:sldId id="297" r:id="rId39"/>
    <p:sldId id="287" r:id="rId40"/>
    <p:sldId id="288" r:id="rId41"/>
    <p:sldId id="298" r:id="rId42"/>
    <p:sldId id="281" r:id="rId43"/>
    <p:sldId id="283" r:id="rId44"/>
    <p:sldId id="266" r:id="rId45"/>
    <p:sldId id="268" r:id="rId46"/>
    <p:sldId id="269" r:id="rId47"/>
    <p:sldId id="270" r:id="rId48"/>
    <p:sldId id="289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>
        <p:scale>
          <a:sx n="70" d="100"/>
          <a:sy n="70" d="100"/>
        </p:scale>
        <p:origin x="-1075" y="-4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919A4-4146-4165-A057-574832BCBECA}" type="datetimeFigureOut">
              <a:rPr lang="en-US" smtClean="0"/>
              <a:t>25/02/2023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083E3-CE9A-4F9E-AD47-39CC3334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0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1pPr>
            <a:lvl2pPr marL="742950" indent="-28575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2pPr>
            <a:lvl3pPr marL="11430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3pPr>
            <a:lvl4pPr marL="16002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4pPr>
            <a:lvl5pPr marL="20574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8F655B-3EC2-4B11-8362-807B7E4280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vi-VN" altLang="en-US"/>
          </a:p>
        </p:txBody>
      </p:sp>
    </p:spTree>
    <p:extLst>
      <p:ext uri="{BB962C8B-B14F-4D97-AF65-F5344CB8AC3E}">
        <p14:creationId xmlns:p14="http://schemas.microsoft.com/office/powerpoint/2010/main" val="1790920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25/02/2023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vi-VN"/>
              <a:t>Bấm &amp; sửa kiểu phụ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052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660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90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19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Chỗ dành sẵn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7" name="Chỗ dành sẵn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hỗ dành sẵn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8612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429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299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2737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3172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4865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9993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1C1C1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1C1C1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5CA8FBD7-7F6A-4574-85E7-280CA76834A7}" type="slidenum">
              <a:rPr lang="en-US" altLang="en-US" smtClean="0">
                <a:solidFill>
                  <a:srgbClr val="1C1C1C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393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E31F8E0-CB7C-4C8B-A77A-8EEB20D0EBC1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8035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F3D4AA4-23E6-4D17-B242-0925CAC3AD26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5350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40EAC19-1CB6-4869-80BD-3B5D2D92DB11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5086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2E4D47E-4C06-4656-BDAB-082771055C18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8055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9C9FC1C-20A6-4002-877C-56233CC332A0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3474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8BE0BE1-D558-456C-B54A-266F883FDFFF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646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9A9AE03-F04B-4B02-B498-401FCF7D9C4A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737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613D48F-3B14-44F1-8205-9F031AB61225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8525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679EACE-D7B6-419A-ADF2-6307FFA9E49F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34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21EBCC2-EF52-468B-9E17-B275D68D14AB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509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vi-VN"/>
              <a:t>Bấm &amp; sửa kiểu phụ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7057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1164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7565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985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Chỗ dành sẵn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7" name="Chỗ dành sẵn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hỗ dành sẵn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6081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2394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9645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3020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2215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9300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2113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vi-VN"/>
              <a:t>Bấm &amp; sửa kiểu phụ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7941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248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4452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8561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Chỗ dành sẵn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7" name="Chỗ dành sẵn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hỗ dành sẵn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6611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0901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0164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1108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0720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0619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2002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vi-VN"/>
              <a:t>Bấm &amp; sửa kiểu phụ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6715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3817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9464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9149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Chỗ dành sẵn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7" name="Chỗ dành sẵn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hỗ dành sẵn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2382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93390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0255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6575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74725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6536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428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vi-VN"/>
              <a:t>Bấm &amp; sửa kiểu phụ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0356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4720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8756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40277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Chỗ dành sẵn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7" name="Chỗ dành sẵn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hỗ dành sẵn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5856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63823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1553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4806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7759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061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34919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80229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47866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91058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35957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0909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9628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9202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4677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7589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73229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9640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51024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77069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19335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5590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06299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90236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vi-VN"/>
              <a:t>Bấm &amp; sửa kiểu phụ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60942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75009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23829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95537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Chỗ dành sẵn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7" name="Chỗ dành sẵn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hỗ dành sẵn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2548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2569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98892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25105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80064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040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285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vi-VN"/>
              <a:t>Bấm &amp; sửa kiểu phụ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71089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8211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6058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22985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Chỗ dành sẵn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7" name="Chỗ dành sẵn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hỗ dành sẵn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56832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17804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30448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93471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54933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82933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2772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vi-VN"/>
              <a:t>Bấm &amp; sửa kiểu phụ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14087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09022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90224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14245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Chỗ dành sẵn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7" name="Chỗ dành sẵn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hỗ dành sẵn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57725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340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hỗ dành sẵn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10233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86451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85651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46849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22776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238F76B-0E17-4A5F-9B9B-522B48AAEF71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62904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F759B04-A525-4F7B-BF07-A9E44B92D2F5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8156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7D656D3-AFD1-4C02-8DD9-766BE78808D5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66439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B4140DE-1741-410A-9416-F4589B1E001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17355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EE69FB2-F1C4-4BD5-B7DC-D0FB0ABB59A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73292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2390CAA-89CF-4254-A0C9-E92BA9BA3E36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72903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7111E3E-9F06-4F0E-B32B-DDDBB7AB29EE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60392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DBA6EFE-63C1-44B6-9079-BFA974AF9052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03143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BD38442-D288-42E0-88E0-1632DA05614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19042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904D9FE-A046-4BBC-9187-80A3F238FD39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462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A9EB584-FBAB-49B9-A1A8-43A75A0CF513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78762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238F76B-0E17-4A5F-9B9B-522B48AAEF71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20359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F759B04-A525-4F7B-BF07-A9E44B92D2F5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96242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7D656D3-AFD1-4C02-8DD9-766BE78808D5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24256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B4140DE-1741-410A-9416-F4589B1E001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43816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EE69FB2-F1C4-4BD5-B7DC-D0FB0ABB59A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57924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2390CAA-89CF-4254-A0C9-E92BA9BA3E36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77084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7111E3E-9F06-4F0E-B32B-DDDBB7AB29EE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03507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DBA6EFE-63C1-44B6-9079-BFA974AF9052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1826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BD38442-D288-42E0-88E0-1632DA05614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93713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904D9FE-A046-4BBC-9187-80A3F238FD39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82833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A9EB584-FBAB-49B9-A1A8-43A75A0CF513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39606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238F76B-0E17-4A5F-9B9B-522B48AAEF71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80780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F759B04-A525-4F7B-BF07-A9E44B92D2F5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9094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7D656D3-AFD1-4C02-8DD9-766BE78808D5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43726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B4140DE-1741-410A-9416-F4589B1E001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30383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EE69FB2-F1C4-4BD5-B7DC-D0FB0ABB59A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71298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2390CAA-89CF-4254-A0C9-E92BA9BA3E36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61033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7111E3E-9F06-4F0E-B32B-DDDBB7AB29EE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41463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DBA6EFE-63C1-44B6-9079-BFA974AF9052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5549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BD38442-D288-42E0-88E0-1632DA05614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28409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904D9FE-A046-4BBC-9187-80A3F238FD39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65152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A9EB584-FBAB-49B9-A1A8-43A75A0CF513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04411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238F76B-0E17-4A5F-9B9B-522B48AAEF71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65607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F759B04-A525-4F7B-BF07-A9E44B92D2F5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60074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7D656D3-AFD1-4C02-8DD9-766BE78808D5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18031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B4140DE-1741-410A-9416-F4589B1E001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73080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EE69FB2-F1C4-4BD5-B7DC-D0FB0ABB59A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21938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2390CAA-89CF-4254-A0C9-E92BA9BA3E36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57200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7111E3E-9F06-4F0E-B32B-DDDBB7AB29EE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4484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DBA6EFE-63C1-44B6-9079-BFA974AF9052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15704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BD38442-D288-42E0-88E0-1632DA05614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00244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904D9FE-A046-4BBC-9187-80A3F238FD39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74176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A9EB584-FBAB-49B9-A1A8-43A75A0CF513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74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ề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750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25/02/2023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4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ề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99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ề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606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ề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49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ề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945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5937DE-10FC-4672-ACCD-D9DB14D937B5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25/02/2023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B85EA-BE6D-4D4A-B354-B6AA669B888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1178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ề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1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ề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30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ề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&amp; sửa kiểu tiêu đề</a:t>
            </a:r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67E0DE5-178D-4354-BA34-DA234D19F20B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25/02/2023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843AAB9-AF12-48DC-B764-D5BDAE15B99A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07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DE67D3D-4A91-4266-9A5A-72AE072483EB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53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DE67D3D-4A91-4266-9A5A-72AE072483EB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2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DE67D3D-4A91-4266-9A5A-72AE072483EB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58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DE67D3D-4A91-4266-9A5A-72AE072483EB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87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slide" Target="slide9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slide" Target="slide9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84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5.xml"/><Relationship Id="rId5" Type="http://schemas.openxmlformats.org/officeDocument/2006/relationships/image" Target="../media/image8.gif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Vai%20Tr&#242;,%20T&#225;c%20D&#7909;ng%20C&#7911;a%20R&#7915;ng%20-%20Tuy&#234;n%20truy&#7873;n%20BVR,%20PCCCR%20Thanh%20H&#243;a%20(online-video-cutter.com).mp4" TargetMode="Externa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33.xml"/><Relationship Id="rId1" Type="http://schemas.openxmlformats.org/officeDocument/2006/relationships/slideLayout" Target="../slideLayouts/slideLayout15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6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3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0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7" y="1687115"/>
            <a:ext cx="6815669" cy="2686868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QUÝ THẦY CÔ VỀ DỰ GIỜ THĂM LỚP</a:t>
            </a:r>
          </a:p>
        </p:txBody>
      </p:sp>
    </p:spTree>
    <p:extLst>
      <p:ext uri="{BB962C8B-B14F-4D97-AF65-F5344CB8AC3E}">
        <p14:creationId xmlns:p14="http://schemas.microsoft.com/office/powerpoint/2010/main" val="386170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5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 action="ppaction://hlinksldjump"/>
          </p:cNvPr>
          <p:cNvSpPr/>
          <p:nvPr/>
        </p:nvSpPr>
        <p:spPr>
          <a:xfrm>
            <a:off x="1548961" y="179724"/>
            <a:ext cx="944171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TRÒ CHƠI</a:t>
            </a:r>
            <a:r>
              <a:rPr kumimoji="0" lang="en-US" sz="6600" b="0" i="0" u="none" strike="noStrike" kern="1200" cap="none" spc="0" normalizeH="0" noProof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Ô CHỮ</a:t>
            </a:r>
            <a:endParaRPr kumimoji="0" lang="en-US" sz="6600" b="0" i="0" u="none" strike="noStrike" kern="1200" cap="none" spc="0" normalizeH="0" baseline="0" noProof="0">
              <a:ln w="0"/>
              <a:solidFill>
                <a:srgbClr val="00B05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225212" y="2681597"/>
            <a:ext cx="1045029" cy="91138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50574" y="3955277"/>
            <a:ext cx="1045029" cy="8964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29340" y="3958387"/>
            <a:ext cx="1045029" cy="89335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25211" y="3955277"/>
            <a:ext cx="1045029" cy="8964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86873" y="3964403"/>
            <a:ext cx="1045029" cy="88733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23172" y="3959942"/>
            <a:ext cx="1045029" cy="89180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89708" y="5048809"/>
            <a:ext cx="1024392" cy="71733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65640" y="3955277"/>
            <a:ext cx="1045029" cy="8964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96259" y="4996571"/>
            <a:ext cx="1014409" cy="80968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Ỗ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44406" y="3958488"/>
            <a:ext cx="1045029" cy="89325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71321" y="2681597"/>
            <a:ext cx="1045029" cy="91138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53198" y="2683203"/>
            <a:ext cx="1045029" cy="90978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Ớ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44406" y="2683203"/>
            <a:ext cx="1045029" cy="90978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44407" y="1407918"/>
            <a:ext cx="1045029" cy="98974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65640" y="1411129"/>
            <a:ext cx="1045029" cy="98653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Ắ</a:t>
            </a:r>
          </a:p>
        </p:txBody>
      </p:sp>
      <p:sp>
        <p:nvSpPr>
          <p:cNvPr id="23" name="12-Point Star 22"/>
          <p:cNvSpPr/>
          <p:nvPr/>
        </p:nvSpPr>
        <p:spPr>
          <a:xfrm>
            <a:off x="514649" y="1295928"/>
            <a:ext cx="914400" cy="914400"/>
          </a:xfrm>
          <a:prstGeom prst="star1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</a:t>
            </a:r>
          </a:p>
        </p:txBody>
      </p:sp>
      <p:sp>
        <p:nvSpPr>
          <p:cNvPr id="25" name="12-Point Star 24"/>
          <p:cNvSpPr/>
          <p:nvPr/>
        </p:nvSpPr>
        <p:spPr>
          <a:xfrm>
            <a:off x="475316" y="3667293"/>
            <a:ext cx="914400" cy="914400"/>
          </a:xfrm>
          <a:prstGeom prst="star1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386873" y="1407918"/>
            <a:ext cx="1045029" cy="9897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26" name="12-Point Star 25"/>
          <p:cNvSpPr/>
          <p:nvPr/>
        </p:nvSpPr>
        <p:spPr>
          <a:xfrm>
            <a:off x="529369" y="4851743"/>
            <a:ext cx="914400" cy="914400"/>
          </a:xfrm>
          <a:prstGeom prst="star1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4</a:t>
            </a:r>
          </a:p>
        </p:txBody>
      </p:sp>
      <p:pic>
        <p:nvPicPr>
          <p:cNvPr id="27" name="Picture 39" descr="Cau hoi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271" y="1415598"/>
            <a:ext cx="1052801" cy="968679"/>
          </a:xfrm>
          <a:prstGeom prst="rect">
            <a:avLst/>
          </a:prstGeom>
          <a:solidFill>
            <a:srgbClr val="8F1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9" descr="Cau hoi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717" y="2689277"/>
            <a:ext cx="1052801" cy="903709"/>
          </a:xfrm>
          <a:prstGeom prst="rect">
            <a:avLst/>
          </a:prstGeom>
          <a:solidFill>
            <a:srgbClr val="8F1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9" descr="Cau hoi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493" y="3938276"/>
            <a:ext cx="1052801" cy="913467"/>
          </a:xfrm>
          <a:prstGeom prst="rect">
            <a:avLst/>
          </a:prstGeom>
          <a:solidFill>
            <a:srgbClr val="8F1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9" descr="Cau hoi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718" y="5202670"/>
            <a:ext cx="1052801" cy="822115"/>
          </a:xfrm>
          <a:prstGeom prst="rect">
            <a:avLst/>
          </a:prstGeom>
          <a:solidFill>
            <a:srgbClr val="8F1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ounded Rectangle 31"/>
          <p:cNvSpPr/>
          <p:nvPr/>
        </p:nvSpPr>
        <p:spPr>
          <a:xfrm>
            <a:off x="7747903" y="1415596"/>
            <a:ext cx="1045029" cy="98206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6572774" y="1407918"/>
            <a:ext cx="1045029" cy="99742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5386872" y="1415597"/>
            <a:ext cx="1045029" cy="96867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33877" y="2684583"/>
            <a:ext cx="1045029" cy="90840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5371320" y="2685400"/>
            <a:ext cx="1045029" cy="90758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6553197" y="2660469"/>
            <a:ext cx="1045029" cy="93251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7744406" y="2689119"/>
            <a:ext cx="1045029" cy="90386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1850483" y="3948909"/>
            <a:ext cx="1045029" cy="90283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3035008" y="3965910"/>
            <a:ext cx="1045029" cy="88583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4232346" y="3948909"/>
            <a:ext cx="1045029" cy="90283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386872" y="3964404"/>
            <a:ext cx="1045029" cy="88308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6572775" y="3947597"/>
            <a:ext cx="1045029" cy="90414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7747904" y="3964404"/>
            <a:ext cx="1045029" cy="88733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8923035" y="3953771"/>
            <a:ext cx="1045029" cy="89797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596260" y="4996571"/>
            <a:ext cx="1045029" cy="82180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5369070" y="4984445"/>
            <a:ext cx="1045029" cy="82180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3" name="12-Point Star 62"/>
          <p:cNvSpPr/>
          <p:nvPr/>
        </p:nvSpPr>
        <p:spPr>
          <a:xfrm>
            <a:off x="514649" y="2482033"/>
            <a:ext cx="914400" cy="914400"/>
          </a:xfrm>
          <a:prstGeom prst="star1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441610" y="6029630"/>
            <a:ext cx="1045029" cy="82180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535888" y="6062373"/>
            <a:ext cx="1045029" cy="82180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679415" y="6040309"/>
            <a:ext cx="1045029" cy="82180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822942" y="6024784"/>
            <a:ext cx="1045029" cy="82180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67636" y="6113046"/>
            <a:ext cx="1884218" cy="7204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>
                <a:solidFill>
                  <a:sysClr val="windowText" lastClr="000000"/>
                </a:solidFill>
              </a:rPr>
              <a:t>TỪ KHÓA</a:t>
            </a:r>
            <a:endParaRPr lang="en-US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92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32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1641" y="982132"/>
            <a:ext cx="9664957" cy="1303867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lệ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8922" y="2612571"/>
            <a:ext cx="96105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Mở </a:t>
            </a:r>
            <a:r>
              <a:rPr lang="da-DK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từng ô số trên 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hình, </a:t>
            </a:r>
            <a:r>
              <a:rPr lang="da-DK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ỗi </a:t>
            </a:r>
            <a:r>
              <a:rPr lang="da-DK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ô số xuất hiện một câu hỏi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 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bạn </a:t>
            </a:r>
            <a:r>
              <a:rPr lang="da-DK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suy nghĩ tìm ra câu trả 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lời ở mỗi câu hỏi. 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Mỗi </a:t>
            </a:r>
            <a:r>
              <a:rPr lang="da-DK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đáp án đúng có một chữ cái gợi ý từ khóa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a-DK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nào tìm được từ khóa 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sẽ giơ cờ báo hiệu.</a:t>
            </a:r>
          </a:p>
          <a:p>
            <a:pPr>
              <a:lnSpc>
                <a:spcPct val="150000"/>
              </a:lnSpc>
            </a:pP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Trả lời đúng </a:t>
            </a:r>
            <a:r>
              <a:rPr lang="da-DK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đầu tiên sẽ được phần </a:t>
            </a:r>
            <a:r>
              <a:rPr lang="da-DK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quà.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1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 action="ppaction://hlinksldjump"/>
          </p:cNvPr>
          <p:cNvSpPr/>
          <p:nvPr/>
        </p:nvSpPr>
        <p:spPr>
          <a:xfrm>
            <a:off x="1548961" y="179724"/>
            <a:ext cx="944171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TRÒ CHƠI</a:t>
            </a:r>
            <a:r>
              <a:rPr kumimoji="0" lang="en-US" sz="6600" b="0" i="0" u="none" strike="noStrike" kern="1200" cap="none" spc="0" normalizeH="0" noProof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Ô CHỮ</a:t>
            </a:r>
            <a:endParaRPr kumimoji="0" lang="en-US" sz="6600" b="0" i="0" u="none" strike="noStrike" kern="1200" cap="none" spc="0" normalizeH="0" baseline="0" noProof="0">
              <a:ln w="0"/>
              <a:solidFill>
                <a:srgbClr val="00B05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225212" y="2681597"/>
            <a:ext cx="1045029" cy="91138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50574" y="3955277"/>
            <a:ext cx="1045029" cy="8964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29340" y="3958387"/>
            <a:ext cx="1045029" cy="89335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25211" y="3955277"/>
            <a:ext cx="1045029" cy="8964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86873" y="3964403"/>
            <a:ext cx="1045029" cy="88733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23172" y="3959942"/>
            <a:ext cx="1045029" cy="89180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89708" y="5048809"/>
            <a:ext cx="1024392" cy="71733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65640" y="3955277"/>
            <a:ext cx="1045029" cy="8964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96259" y="4996571"/>
            <a:ext cx="1014409" cy="80968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Ỗ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44406" y="3958488"/>
            <a:ext cx="1045029" cy="89325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71321" y="2681597"/>
            <a:ext cx="1045029" cy="91138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53198" y="2683203"/>
            <a:ext cx="1045029" cy="90978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Ớ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44406" y="2683203"/>
            <a:ext cx="1045029" cy="90978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44407" y="1407918"/>
            <a:ext cx="1045029" cy="98974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65640" y="1411129"/>
            <a:ext cx="1045029" cy="98653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Ắ</a:t>
            </a:r>
          </a:p>
        </p:txBody>
      </p:sp>
      <p:sp>
        <p:nvSpPr>
          <p:cNvPr id="23" name="12-Point Star 22"/>
          <p:cNvSpPr/>
          <p:nvPr/>
        </p:nvSpPr>
        <p:spPr>
          <a:xfrm>
            <a:off x="514649" y="1295928"/>
            <a:ext cx="914400" cy="914400"/>
          </a:xfrm>
          <a:prstGeom prst="star1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</a:t>
            </a:r>
          </a:p>
        </p:txBody>
      </p:sp>
      <p:sp>
        <p:nvSpPr>
          <p:cNvPr id="25" name="12-Point Star 24"/>
          <p:cNvSpPr/>
          <p:nvPr/>
        </p:nvSpPr>
        <p:spPr>
          <a:xfrm>
            <a:off x="475316" y="3667293"/>
            <a:ext cx="914400" cy="914400"/>
          </a:xfrm>
          <a:prstGeom prst="star1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386873" y="1407918"/>
            <a:ext cx="1045029" cy="9897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26" name="12-Point Star 25"/>
          <p:cNvSpPr/>
          <p:nvPr/>
        </p:nvSpPr>
        <p:spPr>
          <a:xfrm>
            <a:off x="529369" y="4851743"/>
            <a:ext cx="914400" cy="914400"/>
          </a:xfrm>
          <a:prstGeom prst="star1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4</a:t>
            </a:r>
          </a:p>
        </p:txBody>
      </p:sp>
      <p:pic>
        <p:nvPicPr>
          <p:cNvPr id="27" name="Picture 39" descr="Cau hoi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271" y="1415598"/>
            <a:ext cx="1052801" cy="968679"/>
          </a:xfrm>
          <a:prstGeom prst="rect">
            <a:avLst/>
          </a:prstGeom>
          <a:solidFill>
            <a:srgbClr val="8F1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9" descr="Cau hoi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717" y="2689277"/>
            <a:ext cx="1052801" cy="903709"/>
          </a:xfrm>
          <a:prstGeom prst="rect">
            <a:avLst/>
          </a:prstGeom>
          <a:solidFill>
            <a:srgbClr val="8F1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9" descr="Cau hoi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493" y="3938276"/>
            <a:ext cx="1052801" cy="913467"/>
          </a:xfrm>
          <a:prstGeom prst="rect">
            <a:avLst/>
          </a:prstGeom>
          <a:solidFill>
            <a:srgbClr val="8F1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9" descr="Cau hoi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718" y="5202670"/>
            <a:ext cx="1052801" cy="822115"/>
          </a:xfrm>
          <a:prstGeom prst="rect">
            <a:avLst/>
          </a:prstGeom>
          <a:solidFill>
            <a:srgbClr val="8F1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ounded Rectangle 31"/>
          <p:cNvSpPr/>
          <p:nvPr/>
        </p:nvSpPr>
        <p:spPr>
          <a:xfrm>
            <a:off x="7747903" y="1415596"/>
            <a:ext cx="1045029" cy="98206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6572774" y="1407918"/>
            <a:ext cx="1045029" cy="99742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5386872" y="1415597"/>
            <a:ext cx="1045029" cy="96867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33877" y="2684583"/>
            <a:ext cx="1045029" cy="90840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5371320" y="2685400"/>
            <a:ext cx="1045029" cy="90758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6553197" y="2660469"/>
            <a:ext cx="1045029" cy="93251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7744406" y="2689119"/>
            <a:ext cx="1045029" cy="90386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1850483" y="3948909"/>
            <a:ext cx="1045029" cy="90283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3035008" y="3965910"/>
            <a:ext cx="1045029" cy="88583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4232346" y="3948909"/>
            <a:ext cx="1045029" cy="90283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386872" y="3964404"/>
            <a:ext cx="1045029" cy="88308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6572775" y="3947597"/>
            <a:ext cx="1045029" cy="90414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7747904" y="3964404"/>
            <a:ext cx="1045029" cy="88733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8923035" y="3953771"/>
            <a:ext cx="1045029" cy="89797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596260" y="4996571"/>
            <a:ext cx="1045029" cy="82180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5369070" y="4984445"/>
            <a:ext cx="1045029" cy="82180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3" name="12-Point Star 62"/>
          <p:cNvSpPr/>
          <p:nvPr/>
        </p:nvSpPr>
        <p:spPr>
          <a:xfrm>
            <a:off x="514649" y="2482033"/>
            <a:ext cx="914400" cy="914400"/>
          </a:xfrm>
          <a:prstGeom prst="star1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441610" y="6029630"/>
            <a:ext cx="1045029" cy="82180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</a:t>
            </a: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535888" y="6062373"/>
            <a:ext cx="1045029" cy="82180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noProof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Ừ</a:t>
            </a: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679415" y="6040309"/>
            <a:ext cx="1045029" cy="82180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822942" y="6024784"/>
            <a:ext cx="1045029" cy="82180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67636" y="6113046"/>
            <a:ext cx="1884218" cy="7204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>
                <a:solidFill>
                  <a:sysClr val="windowText" lastClr="000000"/>
                </a:solidFill>
              </a:rPr>
              <a:t>TỪ KHÓA</a:t>
            </a:r>
            <a:endParaRPr lang="en-US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63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32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970383" y="529501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Back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970384" y="574158"/>
            <a:ext cx="9630276" cy="3657600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Đây là một loài bò sát ăn thịt thường sống ở vùng núi, bụi rậm, không có mí mắt và tai ngoài.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7" name="Picture 38" descr="OPENDO_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735" y="4566407"/>
            <a:ext cx="159385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4784651" y="4678326"/>
            <a:ext cx="2849525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RẮN</a:t>
            </a:r>
          </a:p>
        </p:txBody>
      </p:sp>
    </p:spTree>
    <p:extLst>
      <p:ext uri="{BB962C8B-B14F-4D97-AF65-F5344CB8AC3E}">
        <p14:creationId xmlns:p14="http://schemas.microsoft.com/office/powerpoint/2010/main" val="32972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970383" y="529501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Back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1382234" y="574158"/>
            <a:ext cx="9218426" cy="3785191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Đây là loại cây chủ yếu sống ở vùng nước ngập mặn được mệnh danh là dũng sĩ bảo vệ bờ biển.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8" name="Picture 38" descr="OPENDO_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060" y="4725895"/>
            <a:ext cx="159385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4784651" y="4678326"/>
            <a:ext cx="2849525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ĐƯỚC</a:t>
            </a:r>
          </a:p>
        </p:txBody>
      </p:sp>
    </p:spTree>
    <p:extLst>
      <p:ext uri="{BB962C8B-B14F-4D97-AF65-F5344CB8AC3E}">
        <p14:creationId xmlns:p14="http://schemas.microsoft.com/office/powerpoint/2010/main" val="66717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970383" y="529501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Back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970383" y="574158"/>
            <a:ext cx="10204435" cy="4221126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Đây là loại rừng phổ biến ở nước ta, chủ yếu được trồng để bảo vệ nguồn nước, chống xói mòn, hạn chế thiên tai?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8" name="Picture 38" descr="OPENDO_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814" y="4929314"/>
            <a:ext cx="159385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476148" y="5153151"/>
            <a:ext cx="4720855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PHÒNG HỘ</a:t>
            </a:r>
          </a:p>
        </p:txBody>
      </p:sp>
    </p:spTree>
    <p:extLst>
      <p:ext uri="{BB962C8B-B14F-4D97-AF65-F5344CB8AC3E}">
        <p14:creationId xmlns:p14="http://schemas.microsoft.com/office/powerpoint/2010/main" val="194320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970383" y="529501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  <a:hlinkClick r:id="rId4" action="ppaction://hlinksldjump"/>
              </a:rPr>
              <a:t>Back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1948790" y="574158"/>
            <a:ext cx="8651869" cy="2658139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Sản phẩm được lấy từ thân cây được gọi là gì?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7" name="Picture 38" descr="OPENDO_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734" y="4725895"/>
            <a:ext cx="159385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4784651" y="4678326"/>
            <a:ext cx="2849525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GỖ</a:t>
            </a:r>
          </a:p>
        </p:txBody>
      </p:sp>
    </p:spTree>
    <p:extLst>
      <p:ext uri="{BB962C8B-B14F-4D97-AF65-F5344CB8AC3E}">
        <p14:creationId xmlns:p14="http://schemas.microsoft.com/office/powerpoint/2010/main" val="11360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Tài nguyên rừng - TRUNG TÂM XÚC TIẾN ĐẦU TƯ VÀ HỖ TRỢ DOANH NGHIỆP TỈNH CÀ  M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938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98371" y="1191490"/>
            <a:ext cx="6256129" cy="7479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GIỚI THIỆU VỀ RỪNG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81236" y="360218"/>
            <a:ext cx="4285673" cy="7296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latin typeface="+mj-lt"/>
              </a:rPr>
              <a:t>CHƯƠNG II : LÂM NGHIỆP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156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879081" y="1293923"/>
            <a:ext cx="2392822" cy="683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Thành phần sinh vật</a:t>
            </a:r>
          </a:p>
        </p:txBody>
      </p:sp>
      <p:sp>
        <p:nvSpPr>
          <p:cNvPr id="6" name="Rectangle 5"/>
          <p:cNvSpPr/>
          <p:nvPr/>
        </p:nvSpPr>
        <p:spPr>
          <a:xfrm>
            <a:off x="8879081" y="3900455"/>
            <a:ext cx="2392822" cy="683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Thành phần không phải sinh vật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8375" y="5798015"/>
            <a:ext cx="6886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 RỪNG NHIỆT ĐỚI KON HÀ NỪNG Ở GIA LAI</a:t>
            </a:r>
          </a:p>
        </p:txBody>
      </p:sp>
      <p:pic>
        <p:nvPicPr>
          <p:cNvPr id="1026" name="Picture 2" descr="Khu rừng nhiệt đới Kon Hà Nừng ở Gia L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30" y="112180"/>
            <a:ext cx="7911654" cy="5562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/>
          <p:cNvCxnSpPr>
            <a:stCxn id="6" idx="1"/>
          </p:cNvCxnSpPr>
          <p:nvPr/>
        </p:nvCxnSpPr>
        <p:spPr>
          <a:xfrm flipH="1" flipV="1">
            <a:off x="2438400" y="1198492"/>
            <a:ext cx="6440681" cy="30437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3" idx="1"/>
          </p:cNvCxnSpPr>
          <p:nvPr/>
        </p:nvCxnSpPr>
        <p:spPr>
          <a:xfrm flipH="1" flipV="1">
            <a:off x="6907356" y="734938"/>
            <a:ext cx="1971725" cy="9008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3" idx="1"/>
          </p:cNvCxnSpPr>
          <p:nvPr/>
        </p:nvCxnSpPr>
        <p:spPr>
          <a:xfrm flipH="1">
            <a:off x="7148557" y="1635755"/>
            <a:ext cx="1730524" cy="23893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3" idx="1"/>
          </p:cNvCxnSpPr>
          <p:nvPr/>
        </p:nvCxnSpPr>
        <p:spPr>
          <a:xfrm flipH="1">
            <a:off x="5449455" y="1635755"/>
            <a:ext cx="3429626" cy="26065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3" idx="1"/>
          </p:cNvCxnSpPr>
          <p:nvPr/>
        </p:nvCxnSpPr>
        <p:spPr>
          <a:xfrm flipH="1">
            <a:off x="3153398" y="1635755"/>
            <a:ext cx="5725683" cy="30387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3" idx="1"/>
          </p:cNvCxnSpPr>
          <p:nvPr/>
        </p:nvCxnSpPr>
        <p:spPr>
          <a:xfrm flipH="1">
            <a:off x="1410056" y="1635755"/>
            <a:ext cx="7469025" cy="32469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" idx="1"/>
          </p:cNvCxnSpPr>
          <p:nvPr/>
        </p:nvCxnSpPr>
        <p:spPr>
          <a:xfrm flipH="1">
            <a:off x="6326909" y="4242287"/>
            <a:ext cx="2552172" cy="11099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87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1424" y="1734797"/>
            <a:ext cx="334140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/>
              <a:t> </a:t>
            </a:r>
            <a:r>
              <a:rPr lang="vi-VN" sz="2000">
                <a:latin typeface="+mj-lt"/>
                <a:hlinkClick r:id="rId2" action="ppaction://hlinkfile"/>
              </a:rPr>
              <a:t>VAI TRÒ CỦA R</a:t>
            </a:r>
            <a:r>
              <a:rPr lang="en-US" sz="2000">
                <a:latin typeface="+mj-lt"/>
                <a:hlinkClick r:id="rId2" action="ppaction://hlinkfile"/>
              </a:rPr>
              <a:t>Ừ</a:t>
            </a:r>
            <a:r>
              <a:rPr lang="vi-VN" sz="2000">
                <a:latin typeface="+mj-lt"/>
                <a:hlinkClick r:id="rId2" action="ppaction://hlinkfile"/>
              </a:rPr>
              <a:t>NG</a:t>
            </a:r>
            <a:r>
              <a:rPr lang="en-US" sz="200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470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̉ng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23098"/>
              </p:ext>
            </p:extLst>
          </p:nvPr>
        </p:nvGraphicFramePr>
        <p:xfrm>
          <a:off x="966216" y="925388"/>
          <a:ext cx="9397525" cy="5376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83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408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782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557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5486400" algn="r"/>
                        </a:tabLs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STT</a:t>
                      </a:r>
                      <a:endParaRPr lang="vi-VN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Vai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trò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rừng</a:t>
                      </a:r>
                      <a:endParaRPr lang="vi-VN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Đ/S</a:t>
                      </a:r>
                      <a:endParaRPr lang="vi-VN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516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nguồn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nước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chống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xói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mòn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890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Chắn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gió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chắn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cát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bay,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chắn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sóng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đê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biển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516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hòa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khí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hậu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hòa</a:t>
                      </a: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ôi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thái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1032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rừng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sử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dụng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chủ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yếu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để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xuất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khai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thác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gỗ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loại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lâm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sản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86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Rừng là nơi bảo vệ di tích lịch sử, danh lam thắng cảnh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477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Rừng cung cấp nơi vui chơi, an dưỡng 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972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Rừng là nơi bảo tồn thiên nhiên, nguồn gene sinh vật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516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Rừng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nơi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thể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phục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vụ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nghiên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cứu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972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Rừng là nơi cư trú của nhiều loại thực vật, động vật</a:t>
                      </a:r>
                      <a:endParaRPr lang="vi-VN" sz="2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5972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Rừng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nơi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cấp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lương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con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người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219" marR="672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6" name="Hộp_Văn_Bản 5"/>
          <p:cNvSpPr txBox="1"/>
          <p:nvPr/>
        </p:nvSpPr>
        <p:spPr>
          <a:xfrm>
            <a:off x="9652518" y="1456729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Calibri"/>
              </a:rPr>
              <a:t>Đ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Hộp_Văn_Bản 6"/>
          <p:cNvSpPr txBox="1"/>
          <p:nvPr/>
        </p:nvSpPr>
        <p:spPr>
          <a:xfrm>
            <a:off x="9652518" y="1840132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Calibri"/>
              </a:rPr>
              <a:t>Đ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Hộp_Văn_Bản 7"/>
          <p:cNvSpPr txBox="1"/>
          <p:nvPr/>
        </p:nvSpPr>
        <p:spPr>
          <a:xfrm>
            <a:off x="9652518" y="229509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Calibri"/>
              </a:rPr>
              <a:t>Đ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Hộp_Văn_Bản 8"/>
          <p:cNvSpPr txBox="1"/>
          <p:nvPr/>
        </p:nvSpPr>
        <p:spPr>
          <a:xfrm>
            <a:off x="9652518" y="2871193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Calibri"/>
              </a:rPr>
              <a:t>Đ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Hộp_Văn_Bản 9"/>
          <p:cNvSpPr txBox="1"/>
          <p:nvPr/>
        </p:nvSpPr>
        <p:spPr>
          <a:xfrm>
            <a:off x="9652518" y="347983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Calibri"/>
              </a:rPr>
              <a:t>Đ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Hộp_Văn_Bản 10"/>
          <p:cNvSpPr txBox="1"/>
          <p:nvPr/>
        </p:nvSpPr>
        <p:spPr>
          <a:xfrm>
            <a:off x="9652518" y="398226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Calibri"/>
              </a:rPr>
              <a:t>Đ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Hộp_Văn_Bản 11"/>
          <p:cNvSpPr txBox="1"/>
          <p:nvPr/>
        </p:nvSpPr>
        <p:spPr>
          <a:xfrm>
            <a:off x="9652518" y="444393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Calibri"/>
              </a:rPr>
              <a:t>Đ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Hộp_Văn_Bản 12"/>
          <p:cNvSpPr txBox="1"/>
          <p:nvPr/>
        </p:nvSpPr>
        <p:spPr>
          <a:xfrm>
            <a:off x="9652518" y="4851673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Calibri"/>
              </a:rPr>
              <a:t>Đ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Hộp_Văn_Bản 13"/>
          <p:cNvSpPr txBox="1"/>
          <p:nvPr/>
        </p:nvSpPr>
        <p:spPr>
          <a:xfrm>
            <a:off x="9652518" y="528899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Calibri"/>
              </a:rPr>
              <a:t>Đ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5" name="Hộp_Văn_Bản 14"/>
          <p:cNvSpPr txBox="1"/>
          <p:nvPr/>
        </p:nvSpPr>
        <p:spPr>
          <a:xfrm>
            <a:off x="9695248" y="57413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Calibri"/>
              </a:rPr>
              <a:t>S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25353" y="384561"/>
            <a:ext cx="657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hãy chọn nội dung đúng về vai trò của rừng</a:t>
            </a:r>
          </a:p>
        </p:txBody>
      </p:sp>
    </p:spTree>
    <p:extLst>
      <p:ext uri="{BB962C8B-B14F-4D97-AF65-F5344CB8AC3E}">
        <p14:creationId xmlns:p14="http://schemas.microsoft.com/office/powerpoint/2010/main" val="302110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9" name="Picture 11" descr="cucphuong-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1" y="461473"/>
            <a:ext cx="11135170" cy="540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2133600" y="4191000"/>
            <a:ext cx="0" cy="909638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Line 10"/>
          <p:cNvSpPr>
            <a:spLocks noChangeShapeType="1"/>
          </p:cNvSpPr>
          <p:nvPr/>
        </p:nvSpPr>
        <p:spPr bwMode="auto">
          <a:xfrm>
            <a:off x="2438400" y="3810000"/>
            <a:ext cx="0" cy="909638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Line 10"/>
          <p:cNvSpPr>
            <a:spLocks noChangeShapeType="1"/>
          </p:cNvSpPr>
          <p:nvPr/>
        </p:nvSpPr>
        <p:spPr bwMode="auto">
          <a:xfrm>
            <a:off x="2895600" y="4114800"/>
            <a:ext cx="0" cy="909638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1676400" y="2590801"/>
            <a:ext cx="1676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Cacbonic,    b</a:t>
            </a:r>
            <a:r>
              <a:rPr lang="vi-VN" altLang="en-US" sz="2400" b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ụ</a:t>
            </a:r>
            <a:r>
              <a:rPr lang="en-US" altLang="en-US" sz="2400" b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vi-VN" altLang="en-US" sz="2400" b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,...</a:t>
            </a:r>
            <a:endParaRPr lang="en-US" altLang="en-US" sz="2400" b="1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 flipV="1">
            <a:off x="8610601" y="2971801"/>
            <a:ext cx="454025" cy="682625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V="1">
            <a:off x="8991601" y="3124201"/>
            <a:ext cx="454025" cy="682625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9372601" y="3276601"/>
            <a:ext cx="454025" cy="682625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9220200" y="2365375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vi-VN" alt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</a:t>
            </a:r>
            <a:r>
              <a:rPr lang="en-US" alt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649480" y="5938043"/>
            <a:ext cx="112120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vi-VN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ây xanh lấy khí cacbonic, bụi,... Và nhả ra khí ô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xi nên làm sạch môi trường không khí</a:t>
            </a:r>
          </a:p>
        </p:txBody>
      </p:sp>
    </p:spTree>
    <p:extLst>
      <p:ext uri="{BB962C8B-B14F-4D97-AF65-F5344CB8AC3E}">
        <p14:creationId xmlns:p14="http://schemas.microsoft.com/office/powerpoint/2010/main" val="254684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1" grpId="0"/>
      <p:bldP spid="1230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Vai tro cua rung(2)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14400"/>
            <a:ext cx="8686800" cy="5257800"/>
          </a:xfrm>
          <a:prstGeom prst="rect">
            <a:avLst/>
          </a:prstGeom>
          <a:noFill/>
          <a:ln w="9525">
            <a:solidFill>
              <a:srgbClr val="3366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3352800" y="6251575"/>
            <a:ext cx="52578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0" fontAlgn="base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vi-V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Phòng hộ và cải tạo đất.</a:t>
            </a:r>
          </a:p>
        </p:txBody>
      </p:sp>
    </p:spTree>
    <p:extLst>
      <p:ext uri="{BB962C8B-B14F-4D97-AF65-F5344CB8AC3E}">
        <p14:creationId xmlns:p14="http://schemas.microsoft.com/office/powerpoint/2010/main" val="179623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Vai tro cua rung(4)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57200"/>
            <a:ext cx="3581400" cy="3756890"/>
          </a:xfrm>
          <a:prstGeom prst="rect">
            <a:avLst/>
          </a:prstGeom>
          <a:noFill/>
          <a:ln w="9525">
            <a:solidFill>
              <a:srgbClr val="3366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Vai tro cua rung(3)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54" y="457199"/>
            <a:ext cx="3733800" cy="3756891"/>
          </a:xfrm>
          <a:prstGeom prst="rect">
            <a:avLst/>
          </a:prstGeom>
          <a:noFill/>
          <a:ln w="9525">
            <a:solidFill>
              <a:srgbClr val="3366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2841337" y="4565073"/>
            <a:ext cx="66675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0" fontAlgn="base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vi-VN" b="1">
                <a:latin typeface="Times New Roman" panose="02020603050405020304" pitchFamily="18" charset="0"/>
                <a:cs typeface="Times New Roman" panose="02020603050405020304" pitchFamily="18" charset="0"/>
              </a:rPr>
              <a:t>Cung  cấp gỗ cho đời sống và sản xuất.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vi-VN" b="1">
                <a:latin typeface="Times New Roman" panose="02020603050405020304" pitchFamily="18" charset="0"/>
                <a:cs typeface="Times New Roman" panose="02020603050405020304" pitchFamily="18" charset="0"/>
              </a:rPr>
              <a:t>Xuất khẩu.</a:t>
            </a:r>
          </a:p>
        </p:txBody>
      </p:sp>
    </p:spTree>
    <p:extLst>
      <p:ext uri="{BB962C8B-B14F-4D97-AF65-F5344CB8AC3E}">
        <p14:creationId xmlns:p14="http://schemas.microsoft.com/office/powerpoint/2010/main" val="264664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0" name="Picture 6" descr="Kỳ thú Vườn quốc gia Cát Tiên - ThienNhien.Net | Con người và Thiên nhiê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443345"/>
            <a:ext cx="4632325" cy="327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8" descr="Rừng quốc gia Nam Cát Tiên tuyệt đẹp qua góc máy Flycam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269584"/>
            <a:ext cx="4191000" cy="355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10" descr="Công tác nghiên cứu khoa học giai đoạn 2013 - 2017 của Khu BTTN Pù Hoạt -  Phòng Khoa học - HTQT - Khu bảo tồn thiên nhiên Pù Hoạ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3719512"/>
            <a:ext cx="4191000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7"/>
          <p:cNvSpPr txBox="1">
            <a:spLocks noChangeArrowheads="1"/>
          </p:cNvSpPr>
          <p:nvPr/>
        </p:nvSpPr>
        <p:spPr bwMode="auto">
          <a:xfrm>
            <a:off x="5919788" y="4086226"/>
            <a:ext cx="47117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0" fontAlgn="base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vi-V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Nghiên cứu khoa học, bảo vệ thiên nhiên, di tích lịch sử, tham quan.</a:t>
            </a:r>
          </a:p>
        </p:txBody>
      </p:sp>
    </p:spTree>
    <p:extLst>
      <p:ext uri="{BB962C8B-B14F-4D97-AF65-F5344CB8AC3E}">
        <p14:creationId xmlns:p14="http://schemas.microsoft.com/office/powerpoint/2010/main" val="180553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1" name="Picture 7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6" y="3030539"/>
            <a:ext cx="6316663" cy="334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6" y="2813050"/>
            <a:ext cx="7019925" cy="146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088" y="433389"/>
            <a:ext cx="6223000" cy="335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o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690689"/>
            <a:ext cx="4964113" cy="315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85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127" y="1060676"/>
            <a:ext cx="10972800" cy="1143000"/>
          </a:xfrm>
        </p:spPr>
        <p:txBody>
          <a:bodyPr>
            <a:noAutofit/>
          </a:bodyPr>
          <a:lstStyle/>
          <a:p>
            <a:r>
              <a:rPr lang="en-US" sz="2000" i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nhóm, đọc thông tin mục II SGK trang 30, 31 và thực hiện nhiệm vụ (3’)</a:t>
            </a:r>
            <a:r>
              <a:rPr lang="en-US" sz="20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 1,2: </a:t>
            </a:r>
            <a:r>
              <a:rPr lang="en-US" sz="20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 hiểu về vai trò và phân loại  rừng phòng hộ.</a:t>
            </a:r>
            <a:br>
              <a:rPr lang="en-US" sz="20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 3: </a:t>
            </a:r>
            <a:r>
              <a:rPr lang="en-US" sz="20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 hiểu về vai trò và phân loại rừng sản xuất.</a:t>
            </a:r>
            <a:br>
              <a:rPr lang="en-US" sz="20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 4,5: </a:t>
            </a:r>
            <a:r>
              <a:rPr lang="en-US" sz="20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 hiểu về vai trò và phân loại rừng đặc dụng</a:t>
            </a:r>
            <a:endParaRPr 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86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8" name="Picture 14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1" y="4559300"/>
            <a:ext cx="3941763" cy="227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7" name="Picture 13" descr="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1" y="4559301"/>
            <a:ext cx="3941763" cy="13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6" name="Picture 12" descr="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4160838"/>
            <a:ext cx="3951288" cy="9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5" name="Picture 11" descr="Co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339" y="3524251"/>
            <a:ext cx="3760787" cy="128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 descr="Cov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4" y="2743200"/>
            <a:ext cx="2670175" cy="240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9" descr="Cov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6" y="1235075"/>
            <a:ext cx="2779713" cy="168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Cov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5" y="1208088"/>
            <a:ext cx="2306638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Cove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1" y="690564"/>
            <a:ext cx="3133725" cy="8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Cove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738" y="1"/>
            <a:ext cx="2906712" cy="148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Cover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164" y="1017588"/>
            <a:ext cx="2370137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over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75" y="2189164"/>
            <a:ext cx="2489200" cy="158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37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Quảng Ngãi: Lá chắn xanh vùng ven biể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69" y="475699"/>
            <a:ext cx="9237305" cy="4762500"/>
          </a:xfrm>
          <a:prstGeom prst="rect">
            <a:avLst/>
          </a:prstGeom>
          <a:solidFill>
            <a:srgbClr val="0070C0"/>
          </a:solidFill>
        </p:spPr>
      </p:pic>
      <p:sp>
        <p:nvSpPr>
          <p:cNvPr id="4" name="Rectangle 3"/>
          <p:cNvSpPr/>
          <p:nvPr/>
        </p:nvSpPr>
        <p:spPr>
          <a:xfrm>
            <a:off x="3722914" y="5374271"/>
            <a:ext cx="4142792" cy="61582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RỪNG CHẮN CÁT Ở QUẢNG NGÃI</a:t>
            </a:r>
          </a:p>
        </p:txBody>
      </p:sp>
    </p:spTree>
    <p:extLst>
      <p:ext uri="{BB962C8B-B14F-4D97-AF65-F5344CB8AC3E}">
        <p14:creationId xmlns:p14="http://schemas.microsoft.com/office/powerpoint/2010/main" val="2632793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Cận cảnh những cánh rừng phòng hộ ven biển Thanh Hóa bị “xóa sổ” sau 1  quyết định - Báo Người lao độ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vi-VN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AutoShape 4" descr="Cận cảnh những cánh rừng phòng hộ ven biển Thanh Hóa bị “xóa sổ” sau 1  quyết định - Báo Người lao độ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vi-VN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9464" name="Picture 8" descr="https://ifee.edu.vn/uploads/news/2020_04/image-20200416094235-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65140"/>
            <a:ext cx="9219929" cy="563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Hình chữ nhật 5"/>
          <p:cNvSpPr/>
          <p:nvPr/>
        </p:nvSpPr>
        <p:spPr>
          <a:xfrm>
            <a:off x="3962400" y="6172201"/>
            <a:ext cx="5799986" cy="5847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defTabSz="914400"/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Đai</a:t>
            </a:r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cát</a:t>
            </a:r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sóng</a:t>
            </a:r>
            <a:endParaRPr lang="vi-VN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026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262" y="5733826"/>
            <a:ext cx="10972800" cy="1143000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 PHÒNG HỘ ĐẦU NGUỒN Ở TRÀ BỒNG</a:t>
            </a:r>
          </a:p>
        </p:txBody>
      </p:sp>
      <p:pic>
        <p:nvPicPr>
          <p:cNvPr id="2050" name="Picture 2" descr="Quảng Ngãi: Rừng phòng hộ đầu nguồn Thác Trắng bị chặt phá trái phép - Báo  Kinh tế đô thị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890" y="869315"/>
            <a:ext cx="8853544" cy="506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989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6" name="Picture 12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038" y="4913314"/>
            <a:ext cx="2730500" cy="15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5" name="Picture 11" descr="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039" y="4578350"/>
            <a:ext cx="2619375" cy="10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 descr="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3727451"/>
            <a:ext cx="2832100" cy="147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9" descr="Co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3033713"/>
            <a:ext cx="3760788" cy="259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Cov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6" y="1544638"/>
            <a:ext cx="4913313" cy="194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Cov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5" y="1174751"/>
            <a:ext cx="4891088" cy="118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Cov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347664"/>
            <a:ext cx="4487863" cy="150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Cove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1" y="1254126"/>
            <a:ext cx="32353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ove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373314"/>
            <a:ext cx="3067050" cy="195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09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220" y="5473021"/>
            <a:ext cx="10972800" cy="1143000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 QUẾ</a:t>
            </a:r>
          </a:p>
        </p:txBody>
      </p:sp>
      <p:pic>
        <p:nvPicPr>
          <p:cNvPr id="9218" name="Picture 2" descr="Quảng Ngãi: Tận tụy chăm lo cho nhân dân - Hồ Chí Min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10" y="401217"/>
            <a:ext cx="8416213" cy="507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423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915" y="5185296"/>
            <a:ext cx="10972800" cy="1143000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 KEO</a:t>
            </a:r>
          </a:p>
        </p:txBody>
      </p:sp>
      <p:pic>
        <p:nvPicPr>
          <p:cNvPr id="10242" name="Picture 2" descr="Rừng keo nguyên liệu trước nguy cơ bệnh hại | baotintuc.v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898" y="643814"/>
            <a:ext cx="8649478" cy="454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8900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6" name="Picture 12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76" y="5141913"/>
            <a:ext cx="3694113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5" name="Picture 11" descr="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88" y="4451351"/>
            <a:ext cx="404495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 descr="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1" y="3255963"/>
            <a:ext cx="3584575" cy="262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9" descr="Co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8" y="1841501"/>
            <a:ext cx="4933950" cy="22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Cov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9" y="1819276"/>
            <a:ext cx="4922837" cy="145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Cov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826" y="1347788"/>
            <a:ext cx="3738563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Cov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413" y="515938"/>
            <a:ext cx="3935412" cy="161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Cove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535113"/>
            <a:ext cx="3233738" cy="233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ove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87625"/>
            <a:ext cx="3003550" cy="191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3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4" name="Picture 2" descr="park-6-8616-1639107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218" y="0"/>
            <a:ext cx="9164782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Hình chữ nhật 5"/>
          <p:cNvSpPr/>
          <p:nvPr/>
        </p:nvSpPr>
        <p:spPr>
          <a:xfrm>
            <a:off x="3352800" y="6172201"/>
            <a:ext cx="6434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vi-VN" sz="3200" b="1" dirty="0" err="1">
                <a:solidFill>
                  <a:srgbClr val="FF0000"/>
                </a:solidFill>
                <a:latin typeface="+mj-lt"/>
              </a:rPr>
              <a:t>Vườn</a:t>
            </a:r>
            <a:r>
              <a:rPr lang="vi-VN" sz="32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vi-VN" sz="3200" b="1" dirty="0" err="1">
                <a:solidFill>
                  <a:srgbClr val="FF0000"/>
                </a:solidFill>
                <a:latin typeface="+mj-lt"/>
              </a:rPr>
              <a:t>quốc</a:t>
            </a:r>
            <a:r>
              <a:rPr lang="vi-VN" sz="3200" b="1" dirty="0">
                <a:solidFill>
                  <a:srgbClr val="FF0000"/>
                </a:solidFill>
                <a:latin typeface="+mj-lt"/>
              </a:rPr>
              <a:t> gia Ba </a:t>
            </a:r>
            <a:r>
              <a:rPr lang="vi-VN" sz="3200" b="1" dirty="0" err="1">
                <a:solidFill>
                  <a:srgbClr val="FF0000"/>
                </a:solidFill>
                <a:latin typeface="+mj-lt"/>
              </a:rPr>
              <a:t>Bể</a:t>
            </a:r>
            <a:r>
              <a:rPr lang="vi-VN" sz="3200" b="1" dirty="0">
                <a:solidFill>
                  <a:srgbClr val="FF0000"/>
                </a:solidFill>
                <a:latin typeface="+mj-lt"/>
              </a:rPr>
              <a:t>, </a:t>
            </a:r>
            <a:r>
              <a:rPr lang="vi-VN" sz="3200" b="1" dirty="0" err="1">
                <a:solidFill>
                  <a:srgbClr val="FF0000"/>
                </a:solidFill>
                <a:latin typeface="+mj-lt"/>
              </a:rPr>
              <a:t>Bắc</a:t>
            </a:r>
            <a:r>
              <a:rPr lang="vi-VN" sz="32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vi-VN" sz="3200" b="1" dirty="0" err="1">
                <a:solidFill>
                  <a:srgbClr val="FF0000"/>
                </a:solidFill>
                <a:latin typeface="+mj-lt"/>
              </a:rPr>
              <a:t>Kạn</a:t>
            </a:r>
            <a:endParaRPr lang="vi-VN" sz="3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0916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ark-9-1742-16391070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218" y="0"/>
            <a:ext cx="9164782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ình chữ nhật 3"/>
          <p:cNvSpPr/>
          <p:nvPr/>
        </p:nvSpPr>
        <p:spPr>
          <a:xfrm>
            <a:off x="2590800" y="5943600"/>
            <a:ext cx="685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Vườn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gia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Đôn,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Đắk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Lắk</a:t>
            </a:r>
            <a:endParaRPr lang="vi-V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05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rgbClr val="CCE8EA"/>
          </a:solidFill>
          <a:ln w="76200" cmpd="tri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1pPr>
            <a:lvl2pPr marL="742950" indent="-28575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2pPr>
            <a:lvl3pPr marL="11430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3pPr>
            <a:lvl4pPr marL="16002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4pPr>
            <a:lvl5pPr marL="20574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  <p:pic>
        <p:nvPicPr>
          <p:cNvPr id="253955" name="Picture 3" descr="nam-cat-ti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46100"/>
            <a:ext cx="4402138" cy="5614988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3956" name="Picture 4" descr="can_gio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264" y="565150"/>
            <a:ext cx="4022725" cy="5614988"/>
          </a:xfrm>
          <a:prstGeom prst="rect">
            <a:avLst/>
          </a:prstGeom>
          <a:noFill/>
          <a:ln w="1905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3957" name="Text Box 5"/>
          <p:cNvSpPr txBox="1">
            <a:spLocks noChangeArrowheads="1"/>
          </p:cNvSpPr>
          <p:nvPr/>
        </p:nvSpPr>
        <p:spPr bwMode="auto">
          <a:xfrm>
            <a:off x="3060701" y="6311900"/>
            <a:ext cx="5540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1pPr>
            <a:lvl2pPr marL="742950" indent="-28575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2pPr>
            <a:lvl3pPr marL="11430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3pPr>
            <a:lvl4pPr marL="16002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4pPr>
            <a:lvl5pPr marL="20574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00CC"/>
                </a:solidFill>
                <a:latin typeface="Times New Roman" panose="02020603050405020304" pitchFamily="18" charset="0"/>
              </a:rPr>
              <a:t>Khu du lịch sinh thái Cần Giờ (TP HCM)</a:t>
            </a:r>
          </a:p>
        </p:txBody>
      </p:sp>
      <p:pic>
        <p:nvPicPr>
          <p:cNvPr id="253958" name="Picture 6" descr="can_gio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65150"/>
            <a:ext cx="4325938" cy="5575301"/>
          </a:xfrm>
          <a:prstGeom prst="rect">
            <a:avLst/>
          </a:prstGeom>
          <a:noFill/>
          <a:ln w="19050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3959" name="Picture 7" descr="duong-gi-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565150"/>
            <a:ext cx="4173537" cy="5671344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3960" name="Text Box 8"/>
          <p:cNvSpPr txBox="1">
            <a:spLocks noChangeArrowheads="1"/>
          </p:cNvSpPr>
          <p:nvPr/>
        </p:nvSpPr>
        <p:spPr bwMode="auto">
          <a:xfrm>
            <a:off x="2755901" y="14288"/>
            <a:ext cx="68310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1pPr>
            <a:lvl2pPr marL="742950" indent="-28575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2pPr>
            <a:lvl3pPr marL="11430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3pPr>
            <a:lvl4pPr marL="16002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4pPr>
            <a:lvl5pPr marL="2057400" indent="-228600"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0066"/>
                </a:solidFill>
                <a:latin typeface=".VnTime" panose="020B7200000000000000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0000CC"/>
                </a:solidFill>
                <a:latin typeface="Times New Roman" panose="02020603050405020304" pitchFamily="18" charset="0"/>
              </a:rPr>
              <a:t>Khu du lịch rừng nam Cát Tiên ( Đồng Nai )</a:t>
            </a:r>
          </a:p>
        </p:txBody>
      </p:sp>
    </p:spTree>
    <p:extLst>
      <p:ext uri="{BB962C8B-B14F-4D97-AF65-F5344CB8AC3E}">
        <p14:creationId xmlns:p14="http://schemas.microsoft.com/office/powerpoint/2010/main" val="328215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53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253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53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2539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2539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2539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25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53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253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9" dur="500"/>
                                        <p:tgtEl>
                                          <p:spTgt spid="2539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2539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5" dur="500"/>
                                        <p:tgtEl>
                                          <p:spTgt spid="2539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7" grpId="0"/>
      <p:bldP spid="253957" grpId="1"/>
      <p:bldP spid="253960" grpId="0"/>
      <p:bldP spid="253960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_Văn_Bản 4"/>
          <p:cNvSpPr txBox="1"/>
          <p:nvPr/>
        </p:nvSpPr>
        <p:spPr>
          <a:xfrm>
            <a:off x="1905000" y="228601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Quan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sát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7.3,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xác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định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loại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rừng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phù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hợp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với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mỗi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ảnh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sau: </a:t>
            </a:r>
          </a:p>
        </p:txBody>
      </p:sp>
      <p:pic>
        <p:nvPicPr>
          <p:cNvPr id="16386" name="Picture 2" descr="https://hocthoi.net/sites/default/files/styles/inbody400/public/1_3_0.png?itok=gzZBZbw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6" y="1182708"/>
            <a:ext cx="8378825" cy="506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801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hocthoi.net/sites/default/files/styles/inbody400/public/2_4_0.png?itok=COeQqK0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710" y="-34637"/>
            <a:ext cx="9116291" cy="687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25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̉ng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283462"/>
              </p:ext>
            </p:extLst>
          </p:nvPr>
        </p:nvGraphicFramePr>
        <p:xfrm>
          <a:off x="1676400" y="1494454"/>
          <a:ext cx="8763000" cy="508886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215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78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436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21516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3200" dirty="0" err="1">
                          <a:effectLst/>
                          <a:latin typeface="+mj-lt"/>
                        </a:rPr>
                        <a:t>Stt</a:t>
                      </a:r>
                      <a:endParaRPr lang="vi-VN" sz="3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3200" dirty="0" err="1">
                          <a:effectLst/>
                          <a:latin typeface="+mj-lt"/>
                        </a:rPr>
                        <a:t>Loại</a:t>
                      </a:r>
                      <a:r>
                        <a:rPr lang="vi-VN" sz="3200" dirty="0">
                          <a:effectLst/>
                          <a:latin typeface="+mj-lt"/>
                        </a:rPr>
                        <a:t> </a:t>
                      </a:r>
                      <a:r>
                        <a:rPr lang="vi-VN" sz="3200" dirty="0" err="1">
                          <a:effectLst/>
                          <a:latin typeface="+mj-lt"/>
                        </a:rPr>
                        <a:t>rừng</a:t>
                      </a:r>
                      <a:endParaRPr lang="vi-VN" sz="3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+mj-lt"/>
                        </a:rPr>
                        <a:t>Tên ảnh</a:t>
                      </a:r>
                      <a:endParaRPr lang="vi-VN" sz="32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8316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+mj-lt"/>
                        </a:rPr>
                        <a:t>1</a:t>
                      </a:r>
                      <a:endParaRPr lang="vi-VN" sz="32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3200" dirty="0" err="1">
                          <a:effectLst/>
                          <a:latin typeface="+mj-lt"/>
                        </a:rPr>
                        <a:t>Rừng</a:t>
                      </a:r>
                      <a:r>
                        <a:rPr lang="vi-VN" sz="3200" dirty="0">
                          <a:effectLst/>
                          <a:latin typeface="+mj-lt"/>
                        </a:rPr>
                        <a:t> </a:t>
                      </a:r>
                      <a:r>
                        <a:rPr lang="vi-VN" sz="3200" dirty="0" err="1">
                          <a:effectLst/>
                          <a:latin typeface="+mj-lt"/>
                        </a:rPr>
                        <a:t>phòng</a:t>
                      </a:r>
                      <a:r>
                        <a:rPr lang="vi-VN" sz="3200" dirty="0">
                          <a:effectLst/>
                          <a:latin typeface="+mj-lt"/>
                        </a:rPr>
                        <a:t> </a:t>
                      </a:r>
                      <a:r>
                        <a:rPr lang="vi-VN" sz="3200" dirty="0" err="1">
                          <a:effectLst/>
                          <a:latin typeface="+mj-lt"/>
                        </a:rPr>
                        <a:t>hộ</a:t>
                      </a:r>
                      <a:endParaRPr lang="vi-VN" sz="3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vi-VN" sz="2400" b="0" i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780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+mj-lt"/>
                        </a:rPr>
                        <a:t>2</a:t>
                      </a:r>
                      <a:endParaRPr lang="vi-VN" sz="32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3200" dirty="0" err="1">
                          <a:effectLst/>
                          <a:latin typeface="+mj-lt"/>
                        </a:rPr>
                        <a:t>Rừng</a:t>
                      </a:r>
                      <a:r>
                        <a:rPr lang="vi-VN" sz="3200" dirty="0">
                          <a:effectLst/>
                          <a:latin typeface="+mj-lt"/>
                        </a:rPr>
                        <a:t> </a:t>
                      </a:r>
                      <a:r>
                        <a:rPr lang="vi-VN" sz="3200" dirty="0" err="1">
                          <a:effectLst/>
                          <a:latin typeface="+mj-lt"/>
                        </a:rPr>
                        <a:t>sản</a:t>
                      </a:r>
                      <a:r>
                        <a:rPr lang="vi-VN" sz="3200" dirty="0">
                          <a:effectLst/>
                          <a:latin typeface="+mj-lt"/>
                        </a:rPr>
                        <a:t> </a:t>
                      </a:r>
                      <a:r>
                        <a:rPr lang="vi-VN" sz="3200" dirty="0" err="1">
                          <a:effectLst/>
                          <a:latin typeface="+mj-lt"/>
                        </a:rPr>
                        <a:t>xuất</a:t>
                      </a:r>
                      <a:endParaRPr lang="vi-VN" sz="3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vi-VN" sz="2400" dirty="0">
                          <a:effectLst/>
                          <a:latin typeface="+mj-lt"/>
                        </a:rPr>
                        <a:t> </a:t>
                      </a:r>
                      <a:endParaRPr lang="vi-VN" sz="24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1274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+mj-lt"/>
                        </a:rPr>
                        <a:t>3</a:t>
                      </a:r>
                      <a:endParaRPr lang="vi-VN" sz="32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+mj-lt"/>
                        </a:rPr>
                        <a:t>R</a:t>
                      </a: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ừ</a:t>
                      </a:r>
                      <a:r>
                        <a:rPr lang="vi-V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 </a:t>
                      </a:r>
                      <a:r>
                        <a:rPr lang="vi-VN" sz="3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đặc</a:t>
                      </a:r>
                      <a:r>
                        <a:rPr lang="vi-VN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3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dụng</a:t>
                      </a:r>
                      <a:endParaRPr lang="vi-VN" sz="3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vi-VN" sz="2400" b="0" i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Hộp_Văn_Bản 2"/>
          <p:cNvSpPr txBox="1"/>
          <p:nvPr/>
        </p:nvSpPr>
        <p:spPr>
          <a:xfrm>
            <a:off x="5867400" y="2769351"/>
            <a:ext cx="5029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vi-VN" sz="2600" dirty="0">
                <a:solidFill>
                  <a:srgbClr val="FF0000"/>
                </a:solidFill>
                <a:latin typeface="Times New Roman" panose="02020603050405020304" pitchFamily="18" charset="0"/>
              </a:rPr>
              <a:t>b) </a:t>
            </a:r>
            <a:r>
              <a:rPr lang="vi-VN" sz="2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Rừng</a:t>
            </a:r>
            <a:r>
              <a:rPr lang="vi-VN" sz="26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ngập</a:t>
            </a:r>
            <a:r>
              <a:rPr lang="vi-VN" sz="26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mặn</a:t>
            </a:r>
            <a:r>
              <a:rPr lang="vi-VN" sz="2600" dirty="0">
                <a:solidFill>
                  <a:srgbClr val="FF0000"/>
                </a:solidFill>
                <a:latin typeface="Times New Roman" panose="02020603050405020304" pitchFamily="18" charset="0"/>
              </a:rPr>
              <a:t> ở Nam </a:t>
            </a:r>
            <a:r>
              <a:rPr lang="vi-VN" sz="2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Định</a:t>
            </a:r>
            <a:endParaRPr lang="vi-VN" sz="26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defTabSz="914400"/>
            <a:r>
              <a:rPr lang="vi-VN" sz="2600" dirty="0">
                <a:solidFill>
                  <a:srgbClr val="FF0000"/>
                </a:solidFill>
                <a:latin typeface="Times New Roman" panose="02020603050405020304" pitchFamily="18" charset="0"/>
              </a:rPr>
              <a:t>e) </a:t>
            </a:r>
            <a:r>
              <a:rPr lang="vi-VN" sz="2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Rừng</a:t>
            </a:r>
            <a:r>
              <a:rPr lang="vi-VN" sz="26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chắn</a:t>
            </a:r>
            <a:r>
              <a:rPr lang="vi-VN" sz="26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cát</a:t>
            </a:r>
            <a:r>
              <a:rPr lang="vi-VN" sz="26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600">
                <a:solidFill>
                  <a:srgbClr val="FF0000"/>
                </a:solidFill>
                <a:latin typeface="Times New Roman" panose="02020603050405020304" pitchFamily="18" charset="0"/>
              </a:rPr>
              <a:t>ven biển</a:t>
            </a:r>
            <a:endParaRPr lang="vi-VN" sz="26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Hộp_Văn_Bản 5"/>
          <p:cNvSpPr txBox="1"/>
          <p:nvPr/>
        </p:nvSpPr>
        <p:spPr>
          <a:xfrm>
            <a:off x="5867400" y="3794449"/>
            <a:ext cx="396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a) </a:t>
            </a:r>
            <a:r>
              <a:rPr lang="vi-VN" sz="28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Rừng</a:t>
            </a:r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bạch</a:t>
            </a:r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đàn</a:t>
            </a:r>
            <a:endParaRPr lang="vi-VN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defTabSz="914400"/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d) </a:t>
            </a:r>
            <a:r>
              <a:rPr lang="vi-VN" sz="28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Rừng</a:t>
            </a:r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 keo</a:t>
            </a:r>
          </a:p>
        </p:txBody>
      </p:sp>
      <p:sp>
        <p:nvSpPr>
          <p:cNvPr id="7" name="Hộp_Văn_Bản 6"/>
          <p:cNvSpPr txBox="1"/>
          <p:nvPr/>
        </p:nvSpPr>
        <p:spPr>
          <a:xfrm>
            <a:off x="5867400" y="4793895"/>
            <a:ext cx="457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c) Khu </a:t>
            </a:r>
            <a:r>
              <a:rPr lang="vi-VN" sz="28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bảo</a:t>
            </a:r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sz="28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tồn</a:t>
            </a:r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 thiên nhiên </a:t>
            </a:r>
            <a:r>
              <a:rPr lang="vi-VN" sz="28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Mường</a:t>
            </a:r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 La – </a:t>
            </a:r>
            <a:r>
              <a:rPr lang="vi-VN" sz="2800">
                <a:solidFill>
                  <a:srgbClr val="FF0000"/>
                </a:solidFill>
                <a:latin typeface="Times New Roman" panose="02020603050405020304" pitchFamily="18" charset="0"/>
              </a:rPr>
              <a:t>Sơn La</a:t>
            </a:r>
            <a:endParaRPr lang="en-US" sz="280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defTabSz="914400"/>
            <a:r>
              <a:rPr lang="vi-VN" sz="2800">
                <a:solidFill>
                  <a:srgbClr val="FF0000"/>
                </a:solidFill>
                <a:latin typeface="Times New Roman" panose="02020603050405020304" pitchFamily="18" charset="0"/>
              </a:rPr>
              <a:t>g) Vườn quốc gia U Minh Thượng – Kiên Giang</a:t>
            </a:r>
          </a:p>
          <a:p>
            <a:pPr defTabSz="914400"/>
            <a:endParaRPr lang="vi-VN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defTabSz="914400"/>
            <a:endParaRPr lang="vi-VN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77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18883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 TA HÃY CÙNG NHAU CHUNG TAY BẢO VỆ RỪNG</a:t>
            </a:r>
          </a:p>
        </p:txBody>
      </p:sp>
      <p:pic>
        <p:nvPicPr>
          <p:cNvPr id="4" name="EmYeuRungXanh-VA-4569856_hq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557588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401371141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9.xml><?xml version="1.0" encoding="utf-8"?>
<a:theme xmlns:a="http://schemas.openxmlformats.org/drawingml/2006/main" name="5_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7_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1063</TotalTime>
  <Words>676</Words>
  <Application>Microsoft Office PowerPoint</Application>
  <PresentationFormat>Custom</PresentationFormat>
  <Paragraphs>153</Paragraphs>
  <Slides>34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34</vt:i4>
      </vt:variant>
    </vt:vector>
  </HeadingPairs>
  <TitlesOfParts>
    <vt:vector size="49" baseType="lpstr">
      <vt:lpstr>Organic</vt:lpstr>
      <vt:lpstr>Chủ đề của Office</vt:lpstr>
      <vt:lpstr>6_Office Theme</vt:lpstr>
      <vt:lpstr>1_Chủ đề của Office</vt:lpstr>
      <vt:lpstr>2_Chủ đề của Office</vt:lpstr>
      <vt:lpstr>3_Chủ đề của Office</vt:lpstr>
      <vt:lpstr>4_Chủ đề của Office</vt:lpstr>
      <vt:lpstr>1_Organic</vt:lpstr>
      <vt:lpstr>5_Chủ đề của Office</vt:lpstr>
      <vt:lpstr>6_Chủ đề của Office</vt:lpstr>
      <vt:lpstr>7_Chủ đề của Office</vt:lpstr>
      <vt:lpstr>Office Theme</vt:lpstr>
      <vt:lpstr>1_Office Theme</vt:lpstr>
      <vt:lpstr>2_Office Theme</vt:lpstr>
      <vt:lpstr>3_Office Theme</vt:lpstr>
      <vt:lpstr>CHÀO MỪNG QUÝ THẦY CÔ VỀ DỰ GIỜ THĂM LỚP</vt:lpstr>
      <vt:lpstr>PowerPoint Presentation</vt:lpstr>
      <vt:lpstr>PowerPoint Presentation</vt:lpstr>
      <vt:lpstr>Thể lệ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Hoạt động nhóm, đọc thông tin mục II SGK trang 30, 31 và thực hiện nhiệm vụ (3’)  Nhóm 1,2: Tìm hiểu về vai trò và phân loại  rừng phòng hộ. Nhóm 3: Tìm hiểu về vai trò và phân loại rừng sản xuất. Nhóm 4,5: Tìm hiểu về vai trò và phân loại rừng đặc dụng</vt:lpstr>
      <vt:lpstr>PowerPoint Presentation</vt:lpstr>
      <vt:lpstr>PowerPoint Presentation</vt:lpstr>
      <vt:lpstr>PowerPoint Presentation</vt:lpstr>
      <vt:lpstr>RỪNG PHÒNG HỘ ĐẦU NGUỒN Ở TRÀ BỒNG</vt:lpstr>
      <vt:lpstr>PowerPoint Presentation</vt:lpstr>
      <vt:lpstr>RỪNG QUẾ</vt:lpstr>
      <vt:lpstr>RỪNG KEO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CHÚNG TA HÃY CÙNG NHAU CHUNG TAY BẢO VỆ RỪNG</vt:lpstr>
    </vt:vector>
  </TitlesOfParts>
  <Company>minhtuan6990@gmail.com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MINH TUAN</dc:creator>
  <cp:lastModifiedBy>HP</cp:lastModifiedBy>
  <cp:revision>65</cp:revision>
  <dcterms:created xsi:type="dcterms:W3CDTF">2022-11-01T01:52:38Z</dcterms:created>
  <dcterms:modified xsi:type="dcterms:W3CDTF">2023-02-25T01:34:23Z</dcterms:modified>
</cp:coreProperties>
</file>