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89" r:id="rId2"/>
    <p:sldMasterId id="2147483703" r:id="rId3"/>
  </p:sldMasterIdLst>
  <p:notesMasterIdLst>
    <p:notesMasterId r:id="rId28"/>
  </p:notesMasterIdLst>
  <p:sldIdLst>
    <p:sldId id="316" r:id="rId4"/>
    <p:sldId id="333" r:id="rId5"/>
    <p:sldId id="337" r:id="rId6"/>
    <p:sldId id="340" r:id="rId7"/>
    <p:sldId id="307" r:id="rId8"/>
    <p:sldId id="336" r:id="rId9"/>
    <p:sldId id="351" r:id="rId10"/>
    <p:sldId id="352" r:id="rId11"/>
    <p:sldId id="339" r:id="rId12"/>
    <p:sldId id="348" r:id="rId13"/>
    <p:sldId id="356" r:id="rId14"/>
    <p:sldId id="343" r:id="rId15"/>
    <p:sldId id="342" r:id="rId16"/>
    <p:sldId id="357" r:id="rId17"/>
    <p:sldId id="332" r:id="rId18"/>
    <p:sldId id="346" r:id="rId19"/>
    <p:sldId id="353" r:id="rId20"/>
    <p:sldId id="324" r:id="rId21"/>
    <p:sldId id="335" r:id="rId22"/>
    <p:sldId id="350" r:id="rId23"/>
    <p:sldId id="355" r:id="rId24"/>
    <p:sldId id="347" r:id="rId25"/>
    <p:sldId id="330" r:id="rId26"/>
    <p:sldId id="331" r:id="rId27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.VnTime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.VnTime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.VnTime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.VnTime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.VnTime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.VnTime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.VnTime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.VnTime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.VnTime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00"/>
    <a:srgbClr val="FF0000"/>
    <a:srgbClr val="0000CC"/>
    <a:srgbClr val="CCCCFF"/>
    <a:srgbClr val="AFD5EF"/>
    <a:srgbClr val="0000FF"/>
    <a:srgbClr val="0066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158" autoAdjust="0"/>
    <p:restoredTop sz="86323" autoAdjust="0"/>
  </p:normalViewPr>
  <p:slideViewPr>
    <p:cSldViewPr>
      <p:cViewPr>
        <p:scale>
          <a:sx n="70" d="100"/>
          <a:sy n="70" d="100"/>
        </p:scale>
        <p:origin x="-754" y="-1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8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2ACB0C7-46C2-4BE4-9B54-DFB66C793B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245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ACB0C7-46C2-4BE4-9B54-DFB66C793B9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58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ACB0C7-46C2-4BE4-9B54-DFB66C793B9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79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 altLang="vi-VN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2BAB44-D46E-45DB-942E-7DEDEAC7CEBB}" type="slidenum">
              <a:rPr lang="vi-VN" altLang="vi-VN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/>
              <a:t>5</a:t>
            </a:fld>
            <a:endParaRPr lang="vi-VN" altLang="vi-VN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463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 altLang="vi-VN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A88D312-1AA9-42CF-8FA1-F611CE576CDB}" type="slidenum">
              <a:rPr lang="vi-VN" altLang="vi-VN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/>
              <a:t>6</a:t>
            </a:fld>
            <a:endParaRPr lang="vi-VN" altLang="vi-VN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608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 altLang="vi-VN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2BAB44-D46E-45DB-942E-7DEDEAC7CEBB}" type="slidenum">
              <a:rPr lang="vi-VN" altLang="vi-VN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/>
              <a:t>10</a:t>
            </a:fld>
            <a:endParaRPr lang="vi-VN" altLang="vi-VN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463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 altLang="vi-VN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2BAB44-D46E-45DB-942E-7DEDEAC7CEBB}" type="slidenum">
              <a:rPr lang="vi-VN" altLang="vi-VN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/>
              <a:t>11</a:t>
            </a:fld>
            <a:endParaRPr lang="vi-VN" altLang="vi-VN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463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 altLang="vi-VN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2BAB44-D46E-45DB-942E-7DEDEAC7CEBB}" type="slidenum">
              <a:rPr lang="vi-VN" altLang="vi-VN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/>
              <a:t>17</a:t>
            </a:fld>
            <a:endParaRPr lang="vi-VN" altLang="vi-VN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463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Google Shape;1137;ged411becaa_0_52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  <p:sp>
        <p:nvSpPr>
          <p:cNvPr id="80899" name="Google Shape;1138;ged411becaa_0_52:notes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vi-VN" altLang="vi-V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140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Google Shape;935;geb50b8bf9d_0_199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  <p:sp>
        <p:nvSpPr>
          <p:cNvPr id="84995" name="Google Shape;936;geb50b8bf9d_0_199:notes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vi-VN" altLang="vi-V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669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B99F0-A373-4DAA-9EFB-0E81095D5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93357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D879B-CEF1-4EBF-A6A6-6C4D30C564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68894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4DD54-AE36-4EC0-B9DA-8D67438D2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6499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0053D-11FC-441F-9EF1-E41A8326AE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6542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E6A52-5414-48BC-81B0-07A300F9AD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0617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E21F8-B77B-4CD9-91FC-11894225FF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231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7B229-6172-4D54-BFBD-B3EBC17384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5187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526849-8798-43BC-AC49-F77613AC3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81482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238A4-2A25-4C0A-B494-3EBD9C5C87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1457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F396E-FE49-490C-A0D8-4861470B9B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6745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964B3-9D6C-4580-953F-BDCB2FF77F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24647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/>
            <a:fld id="{0DF3ABCB-F8B2-4796-AC8A-7C23DC53A6AB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587227"/>
      </p:ext>
    </p:extLst>
  </p:cSld>
  <p:clrMapOvr>
    <a:masterClrMapping/>
  </p:clrMapOvr>
  <p:transition>
    <p:sndAc>
      <p:endSnd/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/>
            <a:fld id="{045D6F3C-8969-4B9F-BE2B-9F26665849DF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115945"/>
      </p:ext>
    </p:extLst>
  </p:cSld>
  <p:clrMapOvr>
    <a:masterClrMapping/>
  </p:clrMapOvr>
  <p:transition>
    <p:sndAc>
      <p:endSnd/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67"/>
            </a:lvl2pPr>
            <a:lvl3pPr marL="914377" indent="0">
              <a:buNone/>
              <a:defRPr sz="1600"/>
            </a:lvl3pPr>
            <a:lvl4pPr marL="1371566" indent="0">
              <a:buNone/>
              <a:defRPr sz="1467"/>
            </a:lvl4pPr>
            <a:lvl5pPr marL="1828754" indent="0">
              <a:buNone/>
              <a:defRPr sz="1467"/>
            </a:lvl5pPr>
            <a:lvl6pPr marL="2285943" indent="0">
              <a:buNone/>
              <a:defRPr sz="1467"/>
            </a:lvl6pPr>
            <a:lvl7pPr marL="2743131" indent="0">
              <a:buNone/>
              <a:defRPr sz="1467"/>
            </a:lvl7pPr>
            <a:lvl8pPr marL="3200320" indent="0">
              <a:buNone/>
              <a:defRPr sz="1467"/>
            </a:lvl8pPr>
            <a:lvl9pPr marL="3657509" indent="0">
              <a:buNone/>
              <a:defRPr sz="146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/>
            <a:fld id="{6A17D0BB-2D10-444A-A111-9CA85D84D9A0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360523"/>
      </p:ext>
    </p:extLst>
  </p:cSld>
  <p:clrMapOvr>
    <a:masterClrMapping/>
  </p:clrMapOvr>
  <p:transition>
    <p:sndAc>
      <p:endSnd/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/>
            <a:fld id="{CE710646-0881-45C9-A9EF-263E7798D833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430735"/>
      </p:ext>
    </p:extLst>
  </p:cSld>
  <p:clrMapOvr>
    <a:masterClrMapping/>
  </p:clrMapOvr>
  <p:transition>
    <p:sndAc>
      <p:endSnd/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/>
            <a:fld id="{11A08627-307B-4D3D-847D-537C8E0F9B42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756313"/>
      </p:ext>
    </p:extLst>
  </p:cSld>
  <p:clrMapOvr>
    <a:masterClrMapping/>
  </p:clrMapOvr>
  <p:transition>
    <p:sndAc>
      <p:endSnd/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/>
            <a:fld id="{F353EA59-5F2B-4DB9-B4DC-75FC21F832CC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859923"/>
      </p:ext>
    </p:extLst>
  </p:cSld>
  <p:clrMapOvr>
    <a:masterClrMapping/>
  </p:clrMapOvr>
  <p:transition>
    <p:sndAc>
      <p:endSnd/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/>
            <a:fld id="{8A75B9D4-EC14-42E6-B9DC-15333A08DF7B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429985"/>
      </p:ext>
    </p:extLst>
  </p:cSld>
  <p:clrMapOvr>
    <a:masterClrMapping/>
  </p:clrMapOvr>
  <p:transition>
    <p:sndAc>
      <p:endSnd/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67"/>
            </a:lvl1pPr>
            <a:lvl2pPr marL="457189" indent="0">
              <a:buNone/>
              <a:defRPr sz="1200"/>
            </a:lvl2pPr>
            <a:lvl3pPr marL="914377" indent="0">
              <a:buNone/>
              <a:defRPr sz="1067"/>
            </a:lvl3pPr>
            <a:lvl4pPr marL="1371566" indent="0">
              <a:buNone/>
              <a:defRPr sz="933"/>
            </a:lvl4pPr>
            <a:lvl5pPr marL="1828754" indent="0">
              <a:buNone/>
              <a:defRPr sz="933"/>
            </a:lvl5pPr>
            <a:lvl6pPr marL="2285943" indent="0">
              <a:buNone/>
              <a:defRPr sz="933"/>
            </a:lvl6pPr>
            <a:lvl7pPr marL="2743131" indent="0">
              <a:buNone/>
              <a:defRPr sz="933"/>
            </a:lvl7pPr>
            <a:lvl8pPr marL="3200320" indent="0">
              <a:buNone/>
              <a:defRPr sz="933"/>
            </a:lvl8pPr>
            <a:lvl9pPr marL="3657509" indent="0">
              <a:buNone/>
              <a:defRPr sz="9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/>
            <a:fld id="{258A3D20-B4F5-4D79-B75C-9117BC3FEF08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844898"/>
      </p:ext>
    </p:extLst>
  </p:cSld>
  <p:clrMapOvr>
    <a:masterClrMapping/>
  </p:clrMapOvr>
  <p:transition>
    <p:sndAc>
      <p:endSnd/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67"/>
            </a:lvl1pPr>
            <a:lvl2pPr marL="457189" indent="0">
              <a:buNone/>
              <a:defRPr sz="1200"/>
            </a:lvl2pPr>
            <a:lvl3pPr marL="914377" indent="0">
              <a:buNone/>
              <a:defRPr sz="1067"/>
            </a:lvl3pPr>
            <a:lvl4pPr marL="1371566" indent="0">
              <a:buNone/>
              <a:defRPr sz="933"/>
            </a:lvl4pPr>
            <a:lvl5pPr marL="1828754" indent="0">
              <a:buNone/>
              <a:defRPr sz="933"/>
            </a:lvl5pPr>
            <a:lvl6pPr marL="2285943" indent="0">
              <a:buNone/>
              <a:defRPr sz="933"/>
            </a:lvl6pPr>
            <a:lvl7pPr marL="2743131" indent="0">
              <a:buNone/>
              <a:defRPr sz="933"/>
            </a:lvl7pPr>
            <a:lvl8pPr marL="3200320" indent="0">
              <a:buNone/>
              <a:defRPr sz="933"/>
            </a:lvl8pPr>
            <a:lvl9pPr marL="3657509" indent="0">
              <a:buNone/>
              <a:defRPr sz="9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/>
            <a:fld id="{335E2DF0-F29A-49DF-9248-AB379BC2BF43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825004"/>
      </p:ext>
    </p:extLst>
  </p:cSld>
  <p:clrMapOvr>
    <a:masterClrMapping/>
  </p:clrMapOvr>
  <p:transition>
    <p:sndAc>
      <p:endSnd/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/>
            <a:fld id="{267D4ADF-1F9F-4906-ABE7-A6379B6BC00D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40141"/>
      </p:ext>
    </p:extLst>
  </p:cSld>
  <p:clrMapOvr>
    <a:masterClrMapping/>
  </p:clrMapOvr>
  <p:transition>
    <p:sndAc>
      <p:endSnd/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/>
            <a:fld id="{0E3BC7BF-D7C2-4200-B048-1FCDE2834DD4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761394"/>
      </p:ext>
    </p:extLst>
  </p:cSld>
  <p:clrMapOvr>
    <a:masterClrMapping/>
  </p:clrMapOvr>
  <p:transition>
    <p:sndAc>
      <p:endSnd/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40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/>
            <a:fld id="{0AE85A99-8A44-4F7E-903B-4BEF58958C1B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803147"/>
      </p:ext>
    </p:extLst>
  </p:cSld>
  <p:clrMapOvr>
    <a:masterClrMapping/>
  </p:clrMapOvr>
  <p:transition>
    <p:sndAc>
      <p:endSnd/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1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90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90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 defTabSz="1219170"/>
            <a:fld id="{2AC299FB-DB34-40A1-AD4C-AD23A631DA3B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070684"/>
      </p:ext>
    </p:extLst>
  </p:cSld>
  <p:clrMapOvr>
    <a:masterClrMapping/>
  </p:clrMapOvr>
  <p:transition>
    <p:sndAc>
      <p:endSnd/>
    </p:sndAc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B99F0-A373-4DAA-9EFB-0E81095D5D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928368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D879B-CEF1-4EBF-A6A6-6C4D30C564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725661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4DD54-AE36-4EC0-B9DA-8D67438D2C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034592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0053D-11FC-441F-9EF1-E41A8326AE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729282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E6A52-5414-48BC-81B0-07A300F9AD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247519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E21F8-B77B-4CD9-91FC-11894225FF4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213089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7B229-6172-4D54-BFBD-B3EBC17384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092655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526849-8798-43BC-AC49-F77613AC3D2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203321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238A4-2A25-4C0A-B494-3EBD9C5C87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270231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F396E-FE49-490C-A0D8-4861470B9B5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078521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964B3-9D6C-4580-953F-BDCB2FF77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99101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DE6003B8-0528-4C55-8A32-AC6311C6E3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text styles</a:t>
            </a:r>
          </a:p>
          <a:p>
            <a:pPr lvl="1"/>
            <a:r>
              <a:rPr lang="en-US" altLang="vi-VN" smtClean="0"/>
              <a:t>Second level</a:t>
            </a:r>
          </a:p>
          <a:p>
            <a:pPr lvl="2"/>
            <a:r>
              <a:rPr lang="en-US" altLang="vi-VN" smtClean="0"/>
              <a:t>Third level</a:t>
            </a:r>
          </a:p>
          <a:p>
            <a:pPr lvl="3"/>
            <a:r>
              <a:rPr lang="en-US" altLang="vi-VN" smtClean="0"/>
              <a:t>Fourth level</a:t>
            </a:r>
          </a:p>
          <a:p>
            <a:pPr lvl="4"/>
            <a:r>
              <a:rPr lang="en-US" altLang="vi-VN" smtClean="0"/>
              <a:t>Fifth level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6285"/>
            <a:ext cx="28448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67">
                <a:solidFill>
                  <a:srgbClr val="000000"/>
                </a:solidFill>
              </a:defRPr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6285"/>
            <a:ext cx="38608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67">
                <a:solidFill>
                  <a:srgbClr val="000000"/>
                </a:solidFill>
              </a:defRPr>
            </a:lvl1pPr>
          </a:lstStyle>
          <a:p>
            <a:pPr defTabSz="1219170">
              <a:defRPr/>
            </a:pPr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6285"/>
            <a:ext cx="28448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67">
                <a:solidFill>
                  <a:srgbClr val="000000"/>
                </a:solidFill>
              </a:defRPr>
            </a:lvl1pPr>
          </a:lstStyle>
          <a:p>
            <a:pPr defTabSz="1219170"/>
            <a:fld id="{6CA16375-4B51-45C3-A962-983E516BDAC8}" type="slidenum">
              <a:rPr lang="en-US" altLang="vi-VN" smtClean="0">
                <a:latin typeface="Times New Roman" panose="02020603050405020304" pitchFamily="18" charset="0"/>
              </a:rPr>
              <a:pPr defTabSz="1219170"/>
              <a:t>‹#›</a:t>
            </a:fld>
            <a:endParaRPr lang="en-US" altLang="vi-V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08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transition>
    <p:sndAc>
      <p:endSnd/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189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377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566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754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537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726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8914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103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DE6003B8-0528-4C55-8A32-AC6311C6E3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448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3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5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2" descr="887917o2kfoubdex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2951" y="-2116"/>
            <a:ext cx="1066800" cy="190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3" descr="glitter_star9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3886200"/>
            <a:ext cx="2286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21" descr="887917o2kfoubdex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33" y="400051"/>
            <a:ext cx="1143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Text Box 62"/>
          <p:cNvSpPr txBox="1">
            <a:spLocks noChangeArrowheads="1"/>
          </p:cNvSpPr>
          <p:nvPr/>
        </p:nvSpPr>
        <p:spPr bwMode="auto">
          <a:xfrm>
            <a:off x="2971800" y="5445227"/>
            <a:ext cx="6248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1219170" eaLnBrk="0" hangingPunct="0">
              <a:spcBef>
                <a:spcPct val="50000"/>
              </a:spcBef>
            </a:pPr>
            <a:r>
              <a:rPr lang="en-US" altLang="vi-VN" sz="2800" b="1" smtClean="0">
                <a:solidFill>
                  <a:srgbClr val="FF0000"/>
                </a:solidFill>
                <a:cs typeface="Times New Roman"/>
              </a:rPr>
              <a:t>Giáo viên: Lê Thị Phương Nam </a:t>
            </a:r>
            <a:endParaRPr lang="en-US" altLang="vi-VN" sz="2800" b="1" dirty="0">
              <a:solidFill>
                <a:srgbClr val="FF0000"/>
              </a:solidFill>
              <a:cs typeface="Times New Roman"/>
            </a:endParaRPr>
          </a:p>
        </p:txBody>
      </p:sp>
      <p:grpSp>
        <p:nvGrpSpPr>
          <p:cNvPr id="8" name="Group 24"/>
          <p:cNvGrpSpPr>
            <a:grpSpLocks/>
          </p:cNvGrpSpPr>
          <p:nvPr/>
        </p:nvGrpSpPr>
        <p:grpSpPr bwMode="auto">
          <a:xfrm>
            <a:off x="4000503" y="3429006"/>
            <a:ext cx="4076700" cy="1807633"/>
            <a:chOff x="1632" y="2880"/>
            <a:chExt cx="1288" cy="1233"/>
          </a:xfrm>
        </p:grpSpPr>
        <p:sp>
          <p:nvSpPr>
            <p:cNvPr id="60440" name="AutoShape 25"/>
            <p:cNvSpPr>
              <a:spLocks noChangeArrowheads="1"/>
            </p:cNvSpPr>
            <p:nvPr/>
          </p:nvSpPr>
          <p:spPr bwMode="auto">
            <a:xfrm>
              <a:off x="1736" y="3656"/>
              <a:ext cx="1120" cy="305"/>
            </a:xfrm>
            <a:prstGeom prst="cube">
              <a:avLst>
                <a:gd name="adj" fmla="val 84120"/>
              </a:avLst>
            </a:prstGeom>
            <a:gradFill rotWithShape="1">
              <a:gsLst>
                <a:gs pos="0">
                  <a:srgbClr val="008000"/>
                </a:gs>
                <a:gs pos="100000">
                  <a:srgbClr val="003B00"/>
                </a:gs>
              </a:gsLst>
              <a:path path="rect">
                <a:fillToRect r="100000" b="100000"/>
              </a:path>
            </a:gradFill>
            <a:ln w="28575">
              <a:solidFill>
                <a:srgbClr val="FFFFFF"/>
              </a:solidFill>
              <a:miter lim="800000"/>
              <a:headEnd/>
              <a:tailEnd/>
            </a:ln>
            <a:effectLst>
              <a:prstShdw prst="shdw17" dist="17961" dir="2700000">
                <a:srgbClr val="999999"/>
              </a:prst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defTabSz="1219170" eaLnBrk="0" hangingPunct="0"/>
              <a:endParaRPr lang="vi-VN" altLang="vi-VN">
                <a:solidFill>
                  <a:srgbClr val="000000"/>
                </a:solidFill>
                <a:cs typeface="Times New Roman"/>
              </a:endParaRPr>
            </a:p>
          </p:txBody>
        </p:sp>
        <p:sp>
          <p:nvSpPr>
            <p:cNvPr id="60441" name="AutoShape 26"/>
            <p:cNvSpPr>
              <a:spLocks noChangeArrowheads="1"/>
            </p:cNvSpPr>
            <p:nvPr/>
          </p:nvSpPr>
          <p:spPr bwMode="auto">
            <a:xfrm>
              <a:off x="2072" y="3656"/>
              <a:ext cx="392" cy="305"/>
            </a:xfrm>
            <a:prstGeom prst="star16">
              <a:avLst>
                <a:gd name="adj" fmla="val 2091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defTabSz="1219170" eaLnBrk="0" hangingPunct="0"/>
              <a:endParaRPr lang="vi-VN" altLang="vi-VN">
                <a:solidFill>
                  <a:srgbClr val="000000"/>
                </a:solidFill>
                <a:cs typeface="Times New Roman"/>
              </a:endParaRPr>
            </a:p>
          </p:txBody>
        </p:sp>
        <p:sp>
          <p:nvSpPr>
            <p:cNvPr id="60442" name="AutoShape 27"/>
            <p:cNvSpPr>
              <a:spLocks noChangeArrowheads="1"/>
            </p:cNvSpPr>
            <p:nvPr/>
          </p:nvSpPr>
          <p:spPr bwMode="auto">
            <a:xfrm>
              <a:off x="1848" y="3199"/>
              <a:ext cx="392" cy="610"/>
            </a:xfrm>
            <a:prstGeom prst="flowChartPunchedTape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defTabSz="1219170" eaLnBrk="0" hangingPunct="0"/>
              <a:endParaRPr lang="vi-VN" altLang="vi-VN">
                <a:solidFill>
                  <a:srgbClr val="000000"/>
                </a:solidFill>
                <a:cs typeface="Times New Roman"/>
              </a:endParaRPr>
            </a:p>
          </p:txBody>
        </p:sp>
        <p:sp>
          <p:nvSpPr>
            <p:cNvPr id="60443" name="AutoShape 28"/>
            <p:cNvSpPr>
              <a:spLocks noChangeArrowheads="1"/>
            </p:cNvSpPr>
            <p:nvPr/>
          </p:nvSpPr>
          <p:spPr bwMode="auto">
            <a:xfrm>
              <a:off x="2240" y="3199"/>
              <a:ext cx="392" cy="610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FF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defTabSz="1219170" eaLnBrk="0" hangingPunct="0"/>
              <a:endParaRPr lang="vi-VN" altLang="vi-VN">
                <a:solidFill>
                  <a:srgbClr val="000000"/>
                </a:solidFill>
                <a:cs typeface="Times New Roman"/>
              </a:endParaRPr>
            </a:p>
          </p:txBody>
        </p:sp>
        <p:sp>
          <p:nvSpPr>
            <p:cNvPr id="60444" name="AutoShape 29"/>
            <p:cNvSpPr>
              <a:spLocks noChangeArrowheads="1"/>
            </p:cNvSpPr>
            <p:nvPr/>
          </p:nvSpPr>
          <p:spPr bwMode="auto">
            <a:xfrm>
              <a:off x="1904" y="3199"/>
              <a:ext cx="392" cy="610"/>
            </a:xfrm>
            <a:prstGeom prst="flowChartPunchedTape">
              <a:avLst/>
            </a:prstGeom>
            <a:solidFill>
              <a:srgbClr val="FFFF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defTabSz="1219170" eaLnBrk="0" hangingPunct="0"/>
              <a:endParaRPr lang="vi-VN" altLang="vi-VN">
                <a:solidFill>
                  <a:srgbClr val="000000"/>
                </a:solidFill>
                <a:cs typeface="Times New Roman"/>
              </a:endParaRPr>
            </a:p>
          </p:txBody>
        </p:sp>
        <p:sp>
          <p:nvSpPr>
            <p:cNvPr id="60445" name="AutoShape 30"/>
            <p:cNvSpPr>
              <a:spLocks noChangeArrowheads="1"/>
            </p:cNvSpPr>
            <p:nvPr/>
          </p:nvSpPr>
          <p:spPr bwMode="auto">
            <a:xfrm>
              <a:off x="2296" y="3199"/>
              <a:ext cx="392" cy="610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FF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defTabSz="1219170" eaLnBrk="0" hangingPunct="0"/>
              <a:endParaRPr lang="vi-VN" altLang="vi-VN">
                <a:solidFill>
                  <a:srgbClr val="000000"/>
                </a:solidFill>
                <a:cs typeface="Times New Roman"/>
              </a:endParaRPr>
            </a:p>
          </p:txBody>
        </p:sp>
        <p:sp>
          <p:nvSpPr>
            <p:cNvPr id="60446" name="AutoShape 31"/>
            <p:cNvSpPr>
              <a:spLocks noChangeArrowheads="1"/>
            </p:cNvSpPr>
            <p:nvPr/>
          </p:nvSpPr>
          <p:spPr bwMode="auto">
            <a:xfrm>
              <a:off x="1736" y="3808"/>
              <a:ext cx="1008" cy="153"/>
            </a:xfrm>
            <a:prstGeom prst="ribbon">
              <a:avLst>
                <a:gd name="adj1" fmla="val 33333"/>
                <a:gd name="adj2" fmla="val 45241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defTabSz="1219170" eaLnBrk="0" hangingPunct="0"/>
              <a:endParaRPr lang="vi-VN" altLang="vi-VN">
                <a:solidFill>
                  <a:srgbClr val="000000"/>
                </a:solidFill>
                <a:cs typeface="Times New Roman"/>
              </a:endParaRPr>
            </a:p>
          </p:txBody>
        </p:sp>
        <p:sp>
          <p:nvSpPr>
            <p:cNvPr id="60447" name="Text Box 32"/>
            <p:cNvSpPr txBox="1">
              <a:spLocks noChangeArrowheads="1"/>
            </p:cNvSpPr>
            <p:nvPr/>
          </p:nvSpPr>
          <p:spPr bwMode="auto">
            <a:xfrm>
              <a:off x="1960" y="3808"/>
              <a:ext cx="616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defTabSz="1219170" eaLnBrk="0" hangingPunct="0"/>
              <a:r>
                <a:rPr lang="en-US" altLang="vi-VN" sz="1200" b="1">
                  <a:solidFill>
                    <a:srgbClr val="000000"/>
                  </a:solidFill>
                  <a:cs typeface="Times New Roman"/>
                </a:rPr>
                <a:t>GD</a:t>
              </a:r>
              <a:endParaRPr lang="en-US" altLang="vi-VN">
                <a:solidFill>
                  <a:srgbClr val="000000"/>
                </a:solidFill>
                <a:cs typeface="Times New Roman"/>
              </a:endParaRPr>
            </a:p>
          </p:txBody>
        </p:sp>
        <p:sp>
          <p:nvSpPr>
            <p:cNvPr id="60448" name="Line 33"/>
            <p:cNvSpPr>
              <a:spLocks noChangeShapeType="1"/>
            </p:cNvSpPr>
            <p:nvPr/>
          </p:nvSpPr>
          <p:spPr bwMode="auto">
            <a:xfrm>
              <a:off x="2128" y="3808"/>
              <a:ext cx="3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219170" eaLnBrk="0" hangingPunct="0"/>
              <a:endParaRPr lang="vi-VN">
                <a:solidFill>
                  <a:srgbClr val="000000"/>
                </a:solidFill>
                <a:latin typeface="Times New Roman" panose="02020603050405020304" pitchFamily="18" charset="0"/>
                <a:cs typeface="Times New Roman"/>
              </a:endParaRPr>
            </a:p>
          </p:txBody>
        </p:sp>
        <p:sp>
          <p:nvSpPr>
            <p:cNvPr id="60449" name="Line 34"/>
            <p:cNvSpPr>
              <a:spLocks noChangeShapeType="1"/>
            </p:cNvSpPr>
            <p:nvPr/>
          </p:nvSpPr>
          <p:spPr bwMode="auto">
            <a:xfrm>
              <a:off x="2128" y="3808"/>
              <a:ext cx="2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219170" eaLnBrk="0" hangingPunct="0"/>
              <a:endParaRPr lang="vi-VN">
                <a:solidFill>
                  <a:srgbClr val="000000"/>
                </a:solidFill>
                <a:latin typeface="Times New Roman" panose="02020603050405020304" pitchFamily="18" charset="0"/>
                <a:cs typeface="Times New Roman"/>
              </a:endParaRPr>
            </a:p>
          </p:txBody>
        </p:sp>
        <p:sp>
          <p:nvSpPr>
            <p:cNvPr id="60450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1632" y="2880"/>
              <a:ext cx="1288" cy="1219"/>
            </a:xfrm>
            <a:prstGeom prst="rect">
              <a:avLst/>
            </a:prstGeom>
          </p:spPr>
          <p:txBody>
            <a:bodyPr wrap="none" fromWordArt="1">
              <a:prstTxWarp prst="textButtonPour">
                <a:avLst>
                  <a:gd name="adj1" fmla="val 10651789"/>
                  <a:gd name="adj2" fmla="val 86417"/>
                </a:avLst>
              </a:prstTxWarp>
            </a:bodyPr>
            <a:lstStyle/>
            <a:p>
              <a:pPr algn="ctr" defTabSz="1219170" eaLnBrk="0" hangingPunct="0"/>
              <a:r>
                <a:rPr lang="fr-FR" sz="1000" kern="10" dirty="0" err="1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9933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+mj-lt"/>
                  <a:cs typeface="Times New Roman"/>
                </a:rPr>
                <a:t>thi</a:t>
              </a:r>
              <a:r>
                <a:rPr lang="fr-FR" sz="1000" kern="10" dirty="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9933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+mj-lt"/>
                  <a:cs typeface="Times New Roman"/>
                </a:rPr>
                <a:t> </a:t>
              </a:r>
              <a:r>
                <a:rPr lang="fr-FR" sz="1000" kern="10" dirty="0" err="1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9933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+mj-lt"/>
                  <a:cs typeface="Times New Roman"/>
                </a:rPr>
                <a:t>đ</a:t>
              </a:r>
              <a:r>
                <a:rPr lang="fr-FR" sz="1000" kern="10" dirty="0" err="1" smtClean="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9933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+mj-lt"/>
                  <a:cs typeface="Times New Roman"/>
                </a:rPr>
                <a:t>ua</a:t>
              </a:r>
              <a:r>
                <a:rPr lang="fr-FR" sz="1000" kern="10" dirty="0" smtClean="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9933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+mj-lt"/>
                  <a:cs typeface="Times New Roman"/>
                </a:rPr>
                <a:t> </a:t>
              </a:r>
              <a:r>
                <a:rPr lang="fr-FR" sz="1000" kern="10" dirty="0" err="1" smtClean="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9933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+mj-lt"/>
                  <a:cs typeface="Times New Roman"/>
                </a:rPr>
                <a:t>dạy</a:t>
              </a:r>
              <a:r>
                <a:rPr lang="fr-FR" sz="1000" kern="10" dirty="0" smtClean="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9933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+mj-lt"/>
                  <a:cs typeface="Times New Roman"/>
                </a:rPr>
                <a:t> </a:t>
              </a:r>
              <a:r>
                <a:rPr lang="fr-FR" sz="1000" kern="10" dirty="0" err="1" smtClean="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9933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+mj-lt"/>
                  <a:cs typeface="Times New Roman"/>
                </a:rPr>
                <a:t>tốt</a:t>
              </a:r>
              <a:r>
                <a:rPr lang="fr-FR" sz="1000" kern="10" dirty="0" smtClean="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9933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+mj-lt"/>
                  <a:cs typeface="Times New Roman"/>
                </a:rPr>
                <a:t> – </a:t>
              </a:r>
              <a:r>
                <a:rPr lang="fr-FR" sz="1000" kern="10" dirty="0" err="1" smtClean="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9933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+mj-lt"/>
                  <a:cs typeface="Times New Roman"/>
                </a:rPr>
                <a:t>học</a:t>
              </a:r>
              <a:r>
                <a:rPr lang="fr-FR" sz="1000" kern="10" dirty="0" smtClean="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9933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+mj-lt"/>
                  <a:cs typeface="Times New Roman"/>
                </a:rPr>
                <a:t> </a:t>
              </a:r>
              <a:r>
                <a:rPr lang="fr-FR" sz="1000" kern="10" dirty="0" err="1" smtClean="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9933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+mj-lt"/>
                  <a:cs typeface="Times New Roman"/>
                </a:rPr>
                <a:t>tốt</a:t>
              </a:r>
              <a:endParaRPr lang="vi-VN" sz="1000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+mj-lt"/>
                <a:cs typeface="Times New Roman"/>
              </a:endParaRPr>
            </a:p>
          </p:txBody>
        </p:sp>
      </p:grpSp>
      <p:grpSp>
        <p:nvGrpSpPr>
          <p:cNvPr id="60423" name="Group 3"/>
          <p:cNvGrpSpPr>
            <a:grpSpLocks/>
          </p:cNvGrpSpPr>
          <p:nvPr/>
        </p:nvGrpSpPr>
        <p:grpSpPr bwMode="auto">
          <a:xfrm>
            <a:off x="-177800" y="-270933"/>
            <a:ext cx="12649200" cy="7357533"/>
            <a:chOff x="0" y="-206"/>
            <a:chExt cx="5958" cy="4622"/>
          </a:xfrm>
        </p:grpSpPr>
        <p:grpSp>
          <p:nvGrpSpPr>
            <p:cNvPr id="60428" name="Group 4"/>
            <p:cNvGrpSpPr>
              <a:grpSpLocks/>
            </p:cNvGrpSpPr>
            <p:nvPr/>
          </p:nvGrpSpPr>
          <p:grpSpPr bwMode="auto">
            <a:xfrm>
              <a:off x="0" y="-206"/>
              <a:ext cx="5958" cy="4622"/>
              <a:chOff x="0" y="192"/>
              <a:chExt cx="5760" cy="3936"/>
            </a:xfrm>
          </p:grpSpPr>
          <p:grpSp>
            <p:nvGrpSpPr>
              <p:cNvPr id="60435" name="Group 5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00"/>
                <a:chOff x="0" y="336"/>
                <a:chExt cx="5760" cy="3700"/>
              </a:xfrm>
            </p:grpSpPr>
            <p:pic>
              <p:nvPicPr>
                <p:cNvPr id="60438" name="Picture 6" descr="n3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984"/>
                  <a:ext cx="5760" cy="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39" name="Picture 7" descr="n3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36"/>
                  <a:ext cx="5760" cy="1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0436" name="Picture 8" descr="n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1848" y="2136"/>
                <a:ext cx="3936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437" name="Picture 9" descr="n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3671" y="2135"/>
                <a:ext cx="3936" cy="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0429" name="Group 10"/>
            <p:cNvGrpSpPr>
              <a:grpSpLocks/>
            </p:cNvGrpSpPr>
            <p:nvPr/>
          </p:nvGrpSpPr>
          <p:grpSpPr bwMode="auto">
            <a:xfrm>
              <a:off x="91" y="-135"/>
              <a:ext cx="5777" cy="4459"/>
              <a:chOff x="0" y="192"/>
              <a:chExt cx="5760" cy="3936"/>
            </a:xfrm>
          </p:grpSpPr>
          <p:grpSp>
            <p:nvGrpSpPr>
              <p:cNvPr id="60430" name="Group 11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00"/>
                <a:chOff x="0" y="336"/>
                <a:chExt cx="5760" cy="3700"/>
              </a:xfrm>
            </p:grpSpPr>
            <p:pic>
              <p:nvPicPr>
                <p:cNvPr id="60433" name="Picture 12" descr="n3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984"/>
                  <a:ext cx="5760" cy="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34" name="Picture 13" descr="n3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36"/>
                  <a:ext cx="5760" cy="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0431" name="Picture 14" descr="n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1848" y="2136"/>
                <a:ext cx="3936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432" name="Picture 15" descr="n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3671" y="2135"/>
                <a:ext cx="3936" cy="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0424" name="Picture 11" descr="n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133149" y="692702"/>
            <a:ext cx="2907067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5" name="Rectangle 1"/>
          <p:cNvSpPr>
            <a:spLocks noChangeArrowheads="1"/>
          </p:cNvSpPr>
          <p:nvPr/>
        </p:nvSpPr>
        <p:spPr bwMode="auto">
          <a:xfrm>
            <a:off x="3551767" y="292101"/>
            <a:ext cx="6096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1219170"/>
            <a:r>
              <a:rPr lang="en-US" altLang="vi-VN" b="1" dirty="0">
                <a:solidFill>
                  <a:srgbClr val="000099"/>
                </a:solidFill>
                <a:cs typeface="Times New Roman"/>
              </a:rPr>
              <a:t>UBND HUYỆN TRÀ </a:t>
            </a:r>
            <a:r>
              <a:rPr lang="en-US" altLang="vi-VN" b="1" dirty="0" smtClean="0">
                <a:solidFill>
                  <a:srgbClr val="000099"/>
                </a:solidFill>
                <a:cs typeface="Times New Roman"/>
              </a:rPr>
              <a:t>BỒNG</a:t>
            </a:r>
            <a:endParaRPr lang="en-US" altLang="vi-VN" b="1" dirty="0">
              <a:solidFill>
                <a:srgbClr val="000099"/>
              </a:solidFill>
              <a:cs typeface="Times New Roman"/>
            </a:endParaRPr>
          </a:p>
        </p:txBody>
      </p:sp>
      <p:pic>
        <p:nvPicPr>
          <p:cNvPr id="60427" name="Picture 6" descr="roses_swaying_back_an_a_hb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38" y="5031318"/>
            <a:ext cx="2190751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11490" y="6011633"/>
            <a:ext cx="6769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170"/>
            <a:r>
              <a:rPr lang="en-US" altLang="vi-VN" b="1" dirty="0" smtClean="0">
                <a:solidFill>
                  <a:srgbClr val="000099"/>
                </a:solidFill>
                <a:latin typeface="+mn-lt"/>
              </a:rPr>
              <a:t>Đơn vị: </a:t>
            </a:r>
            <a:r>
              <a:rPr lang="en-US" altLang="vi-VN" b="1" dirty="0" smtClean="0">
                <a:solidFill>
                  <a:srgbClr val="000099"/>
                </a:solidFill>
                <a:latin typeface="+mj-lt"/>
              </a:rPr>
              <a:t>TRƯỜNG </a:t>
            </a:r>
            <a:r>
              <a:rPr lang="en-US" altLang="vi-VN" b="1" dirty="0">
                <a:solidFill>
                  <a:srgbClr val="000099"/>
                </a:solidFill>
                <a:latin typeface="+mj-lt"/>
              </a:rPr>
              <a:t>PTDTBT THCS TRÀ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623392" y="1052736"/>
            <a:ext cx="110892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6000" b="1" spc="30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CHÀO MỪNG </a:t>
            </a:r>
            <a:r>
              <a:rPr lang="en-US" sz="6000" b="1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QUÝ THẦY, CÔ VỀ DỰ GIỜ THĂM LỚP</a:t>
            </a:r>
            <a:endParaRPr lang="en-US" sz="6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4447404"/>
      </p:ext>
    </p:extLst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Date Placeholder 1"/>
          <p:cNvSpPr txBox="1">
            <a:spLocks noGrp="1"/>
          </p:cNvSpPr>
          <p:nvPr/>
        </p:nvSpPr>
        <p:spPr bwMode="auto">
          <a:xfrm>
            <a:off x="1981200" y="19056"/>
            <a:ext cx="28956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E3F927-767F-4CF9-BA57-6A58605BA658}" type="datetime1">
              <a:rPr lang="en-SG" altLang="vi-VN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13/4/2023</a:t>
            </a:fld>
            <a:endParaRPr lang="en-SG" altLang="vi-VN" sz="1400">
              <a:solidFill>
                <a:srgbClr val="000000"/>
              </a:solidFill>
            </a:endParaRPr>
          </a:p>
        </p:txBody>
      </p:sp>
      <p:sp>
        <p:nvSpPr>
          <p:cNvPr id="62467" name="Slide Number Placeholder 2"/>
          <p:cNvSpPr txBox="1">
            <a:spLocks noGrp="1"/>
          </p:cNvSpPr>
          <p:nvPr/>
        </p:nvSpPr>
        <p:spPr bwMode="auto">
          <a:xfrm>
            <a:off x="9144000" y="19056"/>
            <a:ext cx="10668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B63548-DB48-4C62-A1E7-7C7C4F84C66D}" type="slidenum">
              <a:rPr lang="en-SG" altLang="vi-VN" sz="1400" b="1">
                <a:solidFill>
                  <a:srgbClr val="0099CC"/>
                </a:solidFill>
                <a:ea typeface="MS PGothic" panose="020B0600070205080204" pitchFamily="34" charset="-128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SG" altLang="vi-VN" sz="1400" b="1">
              <a:solidFill>
                <a:srgbClr val="0099CC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68696" y="-171400"/>
            <a:ext cx="12529392" cy="727280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8381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25" y="393066"/>
            <a:ext cx="3962350" cy="277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2862"/>
            <a:ext cx="3169880" cy="22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898" y="1778160"/>
            <a:ext cx="3502206" cy="2031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9" y="4096875"/>
            <a:ext cx="9330695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Oval Callout 11"/>
          <p:cNvSpPr/>
          <p:nvPr/>
        </p:nvSpPr>
        <p:spPr>
          <a:xfrm>
            <a:off x="1142999" y="990601"/>
            <a:ext cx="4805947" cy="2209800"/>
          </a:xfrm>
          <a:prstGeom prst="wedgeEllipseCallout">
            <a:avLst>
              <a:gd name="adj1" fmla="val 85806"/>
              <a:gd name="adj2" fmla="val -451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Gia đình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được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món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29968" y="4509120"/>
            <a:ext cx="1978378" cy="15696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2633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Date Placeholder 1"/>
          <p:cNvSpPr txBox="1">
            <a:spLocks noGrp="1"/>
          </p:cNvSpPr>
          <p:nvPr/>
        </p:nvSpPr>
        <p:spPr bwMode="auto">
          <a:xfrm>
            <a:off x="1981200" y="19056"/>
            <a:ext cx="28956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E3F927-767F-4CF9-BA57-6A58605BA658}" type="datetime1">
              <a:rPr lang="en-SG" altLang="vi-VN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13/4/2023</a:t>
            </a:fld>
            <a:endParaRPr lang="en-SG" altLang="vi-VN" sz="1400">
              <a:solidFill>
                <a:srgbClr val="000000"/>
              </a:solidFill>
            </a:endParaRPr>
          </a:p>
        </p:txBody>
      </p:sp>
      <p:sp>
        <p:nvSpPr>
          <p:cNvPr id="62467" name="Slide Number Placeholder 2"/>
          <p:cNvSpPr txBox="1">
            <a:spLocks noGrp="1"/>
          </p:cNvSpPr>
          <p:nvPr/>
        </p:nvSpPr>
        <p:spPr bwMode="auto">
          <a:xfrm>
            <a:off x="9144000" y="19056"/>
            <a:ext cx="10668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B63548-DB48-4C62-A1E7-7C7C4F84C66D}" type="slidenum">
              <a:rPr lang="en-SG" altLang="vi-VN" sz="1400" b="1">
                <a:solidFill>
                  <a:srgbClr val="0099CC"/>
                </a:solidFill>
                <a:ea typeface="MS PGothic" panose="020B0600070205080204" pitchFamily="34" charset="-128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SG" altLang="vi-VN" sz="1400" b="1">
              <a:solidFill>
                <a:srgbClr val="0099CC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68696" y="-171400"/>
            <a:ext cx="12529392" cy="727280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6303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068234" y="685801"/>
            <a:ext cx="7860414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vi-VN" sz="3200" b="1" dirty="0" err="1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altLang="vi-VN" sz="3200" b="1" dirty="0" err="1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êu</a:t>
            </a:r>
            <a:r>
              <a:rPr lang="en-US" altLang="vi-VN" sz="32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altLang="vi-VN" sz="32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altLang="vi-VN" sz="32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và </a:t>
            </a:r>
            <a:r>
              <a:rPr lang="vi-VN" altLang="vi-VN" sz="32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chức năng các bộ </a:t>
            </a:r>
            <a:r>
              <a:rPr lang="vi-VN" altLang="vi-VN" sz="32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phận </a:t>
            </a:r>
            <a:r>
              <a:rPr lang="vi-VN" altLang="vi-VN" sz="32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của </a:t>
            </a:r>
            <a:r>
              <a:rPr lang="en-US" altLang="vi-VN" sz="3200" b="1" dirty="0" err="1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bếp</a:t>
            </a:r>
            <a:r>
              <a:rPr lang="en-US" altLang="vi-VN" sz="32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hồng</a:t>
            </a:r>
            <a:r>
              <a:rPr lang="en-US" altLang="vi-VN" sz="32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ngoại</a:t>
            </a:r>
            <a:r>
              <a:rPr lang="en-US" altLang="vi-VN" sz="32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vi-VN" altLang="vi-VN" b="1" dirty="0">
              <a:solidFill>
                <a:schemeClr val="bg1"/>
              </a:solidFill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879820"/>
              </p:ext>
            </p:extLst>
          </p:nvPr>
        </p:nvGraphicFramePr>
        <p:xfrm>
          <a:off x="4495800" y="2590801"/>
          <a:ext cx="7338485" cy="4006550"/>
        </p:xfrm>
        <a:graphic>
          <a:graphicData uri="http://schemas.openxmlformats.org/drawingml/2006/table">
            <a:tbl>
              <a:tblPr/>
              <a:tblGrid>
                <a:gridCol w="11146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156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82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99191"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t"/>
                      <a:endParaRPr lang="en-US" sz="23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vi-VN" sz="23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</a:t>
                      </a:r>
                      <a:endParaRPr lang="en-US" sz="23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t"/>
                      <a:endParaRPr lang="en-US" sz="23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en-US" sz="2300" b="1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r>
                        <a:rPr lang="en-US" sz="23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baseline="0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baseline="0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phận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3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400" b="1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Chức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năng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2181"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t"/>
                      <a:endParaRPr lang="en-US" sz="2300" b="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 fontAlgn="t"/>
                      <a:endParaRPr lang="en-US" sz="2700" b="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700" b="0" i="0" u="none" strike="noStrike" cap="non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1726"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t"/>
                      <a:endParaRPr lang="en-US" sz="2300" b="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 fontAlgn="t"/>
                      <a:endParaRPr lang="en-US" sz="2700" b="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700" b="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1726"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t"/>
                      <a:endParaRPr lang="en-US" sz="2300" b="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 fontAlgn="t"/>
                      <a:endParaRPr lang="en-US" sz="2700" b="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700" b="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81726"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t"/>
                      <a:endParaRPr lang="en-US" sz="2300" b="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 fontAlgn="t"/>
                      <a:endParaRPr lang="en-US" sz="2700" b="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marL="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16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331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498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66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5829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2994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160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326" algn="l" defTabSz="91433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700" b="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Oval 39"/>
          <p:cNvSpPr>
            <a:spLocks noChangeArrowheads="1"/>
          </p:cNvSpPr>
          <p:nvPr/>
        </p:nvSpPr>
        <p:spPr bwMode="gray">
          <a:xfrm>
            <a:off x="27517" y="19051"/>
            <a:ext cx="3276600" cy="1185333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44314"/>
                  <a:invGamma/>
                </a:schemeClr>
              </a:gs>
              <a:gs pos="100000">
                <a:schemeClr val="hlink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lIns="91440" tIns="45720" rIns="91440" bIns="4572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Arial" charset="0"/>
              <a:cs typeface="Arial" charset="0"/>
            </a:endParaRP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61951" y="315384"/>
            <a:ext cx="28299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vi-VN" sz="2800" b="1" dirty="0">
                <a:solidFill>
                  <a:srgbClr val="FFFF00"/>
                </a:solidFill>
                <a:cs typeface="Times New Roman" panose="02020603050405020304" pitchFamily="18" charset="0"/>
              </a:rPr>
              <a:t>Thảo luận nhóm</a:t>
            </a:r>
          </a:p>
        </p:txBody>
      </p:sp>
      <p:pic>
        <p:nvPicPr>
          <p:cNvPr id="1026" name="Picture 2" descr="Lý thuyết Bài 13: Bếp hồng ngoại SGK Công nghệ 6 - Kết nối tri thức | Công  nghệ lớp 6 - Kết nối tri thứ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5" y="2348880"/>
            <a:ext cx="4086225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2738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 animBg="1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729;p42"/>
          <p:cNvSpPr txBox="1">
            <a:spLocks/>
          </p:cNvSpPr>
          <p:nvPr/>
        </p:nvSpPr>
        <p:spPr bwMode="auto">
          <a:xfrm>
            <a:off x="984251" y="44624"/>
            <a:ext cx="10172700" cy="90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vi-VN" altLang="vi-VN" sz="4267" b="1" dirty="0">
                <a:solidFill>
                  <a:srgbClr val="FFFF00"/>
                </a:solidFill>
              </a:rPr>
              <a:t>Cấu tạo </a:t>
            </a:r>
            <a:r>
              <a:rPr lang="en-US" altLang="vi-VN" sz="4267" b="1" dirty="0" err="1" smtClean="0">
                <a:solidFill>
                  <a:srgbClr val="FFFF00"/>
                </a:solidFill>
              </a:rPr>
              <a:t>bếp</a:t>
            </a:r>
            <a:r>
              <a:rPr lang="en-US" altLang="vi-VN" sz="4267" b="1" dirty="0" smtClean="0">
                <a:solidFill>
                  <a:srgbClr val="FFFF00"/>
                </a:solidFill>
              </a:rPr>
              <a:t> </a:t>
            </a:r>
            <a:r>
              <a:rPr lang="en-US" altLang="vi-VN" sz="4267" b="1" dirty="0" err="1" smtClean="0">
                <a:solidFill>
                  <a:srgbClr val="FFFF00"/>
                </a:solidFill>
              </a:rPr>
              <a:t>hồng</a:t>
            </a:r>
            <a:r>
              <a:rPr lang="en-US" altLang="vi-VN" sz="4267" b="1" dirty="0" smtClean="0">
                <a:solidFill>
                  <a:srgbClr val="FFFF00"/>
                </a:solidFill>
              </a:rPr>
              <a:t> </a:t>
            </a:r>
            <a:r>
              <a:rPr lang="en-US" altLang="vi-VN" sz="4267" b="1" dirty="0" err="1" smtClean="0">
                <a:solidFill>
                  <a:srgbClr val="FFFF00"/>
                </a:solidFill>
              </a:rPr>
              <a:t>ngoại</a:t>
            </a:r>
            <a:r>
              <a:rPr lang="en-US" altLang="vi-VN" sz="4267" b="1" dirty="0" smtClean="0">
                <a:solidFill>
                  <a:srgbClr val="FFFF00"/>
                </a:solidFill>
              </a:rPr>
              <a:t> </a:t>
            </a:r>
            <a:r>
              <a:rPr lang="vi-VN" altLang="vi-VN" sz="4267" b="1" dirty="0" smtClean="0">
                <a:solidFill>
                  <a:srgbClr val="FFFF00"/>
                </a:solidFill>
              </a:rPr>
              <a:t>gồm </a:t>
            </a:r>
            <a:r>
              <a:rPr lang="en-US" altLang="vi-VN" sz="4267" b="1" dirty="0" smtClean="0">
                <a:solidFill>
                  <a:srgbClr val="FFFF00"/>
                </a:solidFill>
              </a:rPr>
              <a:t>4</a:t>
            </a:r>
            <a:r>
              <a:rPr lang="vi-VN" altLang="vi-VN" sz="4267" b="1" dirty="0" smtClean="0">
                <a:solidFill>
                  <a:srgbClr val="FFFF00"/>
                </a:solidFill>
              </a:rPr>
              <a:t> </a:t>
            </a:r>
            <a:r>
              <a:rPr lang="vi-VN" altLang="vi-VN" sz="4267" b="1" dirty="0">
                <a:solidFill>
                  <a:srgbClr val="FFFF00"/>
                </a:solidFill>
              </a:rPr>
              <a:t>bộ phận:</a:t>
            </a:r>
            <a:br>
              <a:rPr lang="vi-VN" altLang="vi-VN" sz="4267" b="1" dirty="0">
                <a:solidFill>
                  <a:srgbClr val="FFFF00"/>
                </a:solidFill>
              </a:rPr>
            </a:br>
            <a:endParaRPr lang="vi-VN" altLang="vi-VN" sz="4267" b="1" dirty="0">
              <a:solidFill>
                <a:srgbClr val="FFFF00"/>
              </a:solidFill>
            </a:endParaRPr>
          </a:p>
        </p:txBody>
      </p:sp>
      <p:graphicFrame>
        <p:nvGraphicFramePr>
          <p:cNvPr id="15" name="Table 14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95941"/>
              </p:ext>
            </p:extLst>
          </p:nvPr>
        </p:nvGraphicFramePr>
        <p:xfrm>
          <a:off x="228601" y="1219201"/>
          <a:ext cx="7091535" cy="5638800"/>
        </p:xfrm>
        <a:graphic>
          <a:graphicData uri="http://schemas.openxmlformats.org/drawingml/2006/table">
            <a:tbl>
              <a:tblPr/>
              <a:tblGrid>
                <a:gridCol w="8637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630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646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4734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</a:t>
                      </a:r>
                      <a:endParaRPr lang="en-US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r>
                        <a:rPr lang="en-US" sz="28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28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phận</a:t>
                      </a:r>
                      <a:endParaRPr lang="en-US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8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Chức</a:t>
                      </a:r>
                      <a:r>
                        <a:rPr lang="en-US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năng</a:t>
                      </a:r>
                      <a:endParaRPr lang="en-US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81213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2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800" b="0" i="0" u="none" strike="noStrike" cap="none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37" marR="91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4734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algn="ctr" fontAlgn="t"/>
                      <a:endParaRPr lang="en-US" sz="28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2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800" b="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4734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algn="ctr" fontAlgn="t"/>
                      <a:endParaRPr lang="en-US" sz="28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2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800" b="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15564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37" marR="91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37" marR="91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37" marR="914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71464" y="2564904"/>
            <a:ext cx="2612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99456" y="3894147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bếp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99456" y="4892967"/>
            <a:ext cx="3150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Mâm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endParaRPr lang="en-US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hồng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15480" y="6126395"/>
            <a:ext cx="1620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bếp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71665" y="5910371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Bao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kín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và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bảo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vệ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các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bộ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phận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</a:p>
          <a:p>
            <a:pPr lvl="0" algn="just" fontAlgn="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bên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trong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của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bếp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</a:t>
            </a:r>
            <a:endParaRPr lang="en-US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999656" y="5118283"/>
            <a:ext cx="4493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Cung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cấp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nhiệt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cho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bếp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</a:t>
            </a:r>
            <a:endParaRPr lang="en-US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999656" y="3894147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Nơi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đặt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nồi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nấu</a:t>
            </a:r>
            <a:r>
              <a:rPr 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và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dẫn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nhiệt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 </a:t>
            </a:r>
            <a:endParaRPr lang="en-US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71665" y="2492896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Điều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chỉnh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nhiệt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độ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, </a:t>
            </a:r>
          </a:p>
          <a:p>
            <a:pPr lvl="0" algn="just" fontAlgn="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chế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độ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nấu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của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bếp</a:t>
            </a:r>
            <a:r>
              <a:rPr lang="en-US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</a:t>
            </a:r>
            <a:r>
              <a:rPr lang="vi-VN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endParaRPr lang="en-US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705" y="2780929"/>
            <a:ext cx="4276934" cy="379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464152" y="3573016"/>
            <a:ext cx="11725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68208" y="2852936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bếp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056441" y="2852936"/>
            <a:ext cx="2160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Mâm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hồng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776520" y="6093296"/>
            <a:ext cx="1127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bếp</a:t>
            </a:r>
            <a:endParaRPr lang="en-US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34636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1" grpId="0"/>
      <p:bldP spid="12" grpId="0"/>
      <p:bldP spid="13" grpId="0"/>
      <p:bldP spid="16" grpId="0"/>
      <p:bldP spid="4" grpId="0"/>
      <p:bldP spid="5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âm Nhiệt Bếp Hồng Ngoại | Linh Kiện Điện Tử 3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905" y="476673"/>
            <a:ext cx="4974679" cy="585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ếp hồng ngoại đơn Korea King PINF-90/B – diengiadunggiare.v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476673"/>
            <a:ext cx="5563882" cy="585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3671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Date Placeholder 1"/>
          <p:cNvSpPr txBox="1">
            <a:spLocks noGrp="1"/>
          </p:cNvSpPr>
          <p:nvPr/>
        </p:nvSpPr>
        <p:spPr bwMode="auto">
          <a:xfrm>
            <a:off x="1981200" y="19056"/>
            <a:ext cx="28956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E3F927-767F-4CF9-BA57-6A58605BA658}" type="datetime1">
              <a:rPr lang="en-SG" altLang="vi-VN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13/4/2023</a:t>
            </a:fld>
            <a:endParaRPr lang="en-SG" altLang="vi-VN" sz="1400">
              <a:solidFill>
                <a:srgbClr val="000000"/>
              </a:solidFill>
            </a:endParaRPr>
          </a:p>
        </p:txBody>
      </p:sp>
      <p:sp>
        <p:nvSpPr>
          <p:cNvPr id="62467" name="Slide Number Placeholder 2"/>
          <p:cNvSpPr txBox="1">
            <a:spLocks noGrp="1"/>
          </p:cNvSpPr>
          <p:nvPr/>
        </p:nvSpPr>
        <p:spPr bwMode="auto">
          <a:xfrm>
            <a:off x="9144000" y="19056"/>
            <a:ext cx="10668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B63548-DB48-4C62-A1E7-7C7C4F84C66D}" type="slidenum">
              <a:rPr lang="en-SG" altLang="vi-VN" sz="1400" b="1">
                <a:solidFill>
                  <a:srgbClr val="0099CC"/>
                </a:solidFill>
                <a:ea typeface="MS PGothic" panose="020B0600070205080204" pitchFamily="34" charset="-128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SG" altLang="vi-VN" sz="1400" b="1">
              <a:solidFill>
                <a:srgbClr val="0099CC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68696" y="-171400"/>
            <a:ext cx="12529392" cy="727280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1596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ý thuyết Bài 13: Bếp hồng ngoại SGK Công nghệ 6 - Kết nối tri thức | Công  nghệ lớp 6 - Kết nối tri thứ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620688"/>
            <a:ext cx="10513168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4622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911424" y="5949280"/>
            <a:ext cx="106731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3600" b="1" dirty="0" err="1">
                <a:solidFill>
                  <a:schemeClr val="bg1"/>
                </a:solidFill>
              </a:rPr>
              <a:t>Vẽ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sơ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đồ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khối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nguyên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lý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làm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việc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của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bếp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hồng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ngoại</a:t>
            </a:r>
            <a:r>
              <a:rPr lang="en-US" sz="36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" name="Oval 39"/>
          <p:cNvSpPr>
            <a:spLocks noChangeArrowheads="1"/>
          </p:cNvSpPr>
          <p:nvPr/>
        </p:nvSpPr>
        <p:spPr bwMode="gray">
          <a:xfrm>
            <a:off x="27517" y="19051"/>
            <a:ext cx="3276600" cy="1185333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44314"/>
                  <a:invGamma/>
                </a:schemeClr>
              </a:gs>
              <a:gs pos="100000">
                <a:schemeClr val="hlink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lIns="91440" tIns="45720" rIns="91440" bIns="4572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Arial" charset="0"/>
              <a:cs typeface="Arial" charset="0"/>
            </a:endParaRP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61951" y="315384"/>
            <a:ext cx="28299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vi-VN" sz="2800" b="1" dirty="0">
                <a:solidFill>
                  <a:srgbClr val="FFFF00"/>
                </a:solidFill>
                <a:cs typeface="Times New Roman" panose="02020603050405020304" pitchFamily="18" charset="0"/>
              </a:rPr>
              <a:t>Thảo luận nhóm</a:t>
            </a:r>
          </a:p>
        </p:txBody>
      </p:sp>
      <p:pic>
        <p:nvPicPr>
          <p:cNvPr id="2050" name="Picture 2" descr="Lý thuyết Bài 13: Bếp hồng ngoại SGK Công nghệ 6 - Kết nối tri thức | Công  nghệ lớp 6 - Kết nối tri thứ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6" y="838604"/>
            <a:ext cx="7344816" cy="482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87166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 animBg="1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ý thuyết Bài 13: Bếp hồng ngoại SGK Công nghệ 6 - Kết nối tri thức | Công  nghệ lớp 6 - Kết nối tri thứ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260648"/>
            <a:ext cx="7344816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35360" y="5805264"/>
            <a:ext cx="1800200" cy="8640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endParaRPr lang="en-US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55640" y="5806819"/>
            <a:ext cx="1800200" cy="8640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phận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khiển</a:t>
            </a:r>
            <a:endParaRPr lang="en-US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03912" y="5806819"/>
            <a:ext cx="1800200" cy="8640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Mâm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hồng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ngoại</a:t>
            </a:r>
            <a:endParaRPr lang="en-US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08168" y="5842823"/>
            <a:ext cx="1800200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bếp</a:t>
            </a:r>
            <a:endParaRPr lang="en-US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84432" y="5806819"/>
            <a:ext cx="1800200" cy="8640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Nồi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endParaRPr lang="en-US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279576" y="6189718"/>
            <a:ext cx="432048" cy="1440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4799856" y="6238867"/>
            <a:ext cx="360040" cy="9486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176120" y="6238867"/>
            <a:ext cx="360040" cy="9486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9552384" y="6189718"/>
            <a:ext cx="432048" cy="1440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2883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ếp điện từ đơn Kagaroo model KG 365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Bếp điện từ đơn Kagaroo model KG 365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1" name="Picture 7" descr="Bếp điện từ Kangaroo KG15IC1 - Chính hãng, giá tố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60648"/>
            <a:ext cx="5364361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8 lưu ý không thể không biết khi dùng bếp hồng ngoạ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298" y="260648"/>
            <a:ext cx="509128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95400" y="6237312"/>
            <a:ext cx="3672408" cy="5040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Bếp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70737" y="6237312"/>
            <a:ext cx="3672408" cy="5040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Bếp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hồng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ngoại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9273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052736"/>
            <a:ext cx="5328592" cy="532859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307" y="1052736"/>
            <a:ext cx="5901333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17969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ếp điện từ đôi Malmo MC-350EIP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476673"/>
            <a:ext cx="10513167" cy="634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2758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Date Placeholder 1"/>
          <p:cNvSpPr txBox="1">
            <a:spLocks noGrp="1"/>
          </p:cNvSpPr>
          <p:nvPr/>
        </p:nvSpPr>
        <p:spPr bwMode="auto">
          <a:xfrm>
            <a:off x="1981200" y="19056"/>
            <a:ext cx="28956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E3F927-767F-4CF9-BA57-6A58605BA658}" type="datetime1">
              <a:rPr lang="en-SG" altLang="vi-VN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13/4/2023</a:t>
            </a:fld>
            <a:endParaRPr lang="en-SG" altLang="vi-VN" sz="1400">
              <a:solidFill>
                <a:srgbClr val="000000"/>
              </a:solidFill>
            </a:endParaRPr>
          </a:p>
        </p:txBody>
      </p:sp>
      <p:sp>
        <p:nvSpPr>
          <p:cNvPr id="62467" name="Slide Number Placeholder 2"/>
          <p:cNvSpPr txBox="1">
            <a:spLocks noGrp="1"/>
          </p:cNvSpPr>
          <p:nvPr/>
        </p:nvSpPr>
        <p:spPr bwMode="auto">
          <a:xfrm>
            <a:off x="9144000" y="19056"/>
            <a:ext cx="10668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B63548-DB48-4C62-A1E7-7C7C4F84C66D}" type="slidenum">
              <a:rPr lang="en-SG" altLang="vi-VN" sz="1400" b="1">
                <a:solidFill>
                  <a:srgbClr val="0099CC"/>
                </a:solidFill>
                <a:ea typeface="MS PGothic" panose="020B0600070205080204" pitchFamily="34" charset="-128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SG" altLang="vi-VN" sz="1400" b="1">
              <a:solidFill>
                <a:srgbClr val="0099CC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68696" y="-171400"/>
            <a:ext cx="12529392" cy="727280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8381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1844824"/>
            <a:ext cx="5040560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3352" y="98629"/>
            <a:ext cx="119286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Time New Roman"/>
              </a:rPr>
              <a:t>B</a:t>
            </a:r>
            <a:r>
              <a:rPr lang="vi-VN" sz="3200" b="1" dirty="0" smtClean="0">
                <a:solidFill>
                  <a:srgbClr val="FFFF00"/>
                </a:solidFill>
                <a:latin typeface="Time New Roman"/>
              </a:rPr>
              <a:t>ạn </a:t>
            </a:r>
            <a:r>
              <a:rPr lang="vi-VN" sz="3200" b="1" dirty="0">
                <a:solidFill>
                  <a:srgbClr val="FFFF00"/>
                </a:solidFill>
                <a:latin typeface="Time New Roman"/>
              </a:rPr>
              <a:t>Lan</a:t>
            </a:r>
            <a:r>
              <a:rPr lang="en-US" sz="3200" b="1" dirty="0">
                <a:solidFill>
                  <a:srgbClr val="FFFF00"/>
                </a:solidFill>
                <a:latin typeface="Time New Roman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 New Roman"/>
              </a:rPr>
              <a:t>là</a:t>
            </a:r>
            <a:r>
              <a:rPr lang="en-US" sz="3200" b="1" dirty="0" smtClean="0">
                <a:solidFill>
                  <a:srgbClr val="FFFF00"/>
                </a:solidFill>
                <a:latin typeface="Time New Roman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 New Roman"/>
              </a:rPr>
              <a:t>sinh</a:t>
            </a:r>
            <a:r>
              <a:rPr lang="en-US" sz="3200" b="1" dirty="0" smtClean="0">
                <a:solidFill>
                  <a:srgbClr val="FFFF00"/>
                </a:solidFill>
                <a:latin typeface="Time New Roman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 New Roman"/>
              </a:rPr>
              <a:t>viên</a:t>
            </a:r>
            <a:r>
              <a:rPr lang="en-US" sz="3200" b="1" dirty="0" smtClean="0">
                <a:solidFill>
                  <a:srgbClr val="FFFF00"/>
                </a:solidFill>
                <a:latin typeface="Time New Roman"/>
              </a:rPr>
              <a:t>. B</a:t>
            </a:r>
            <a:r>
              <a:rPr lang="vi-VN" sz="3200" b="1" dirty="0" smtClean="0">
                <a:solidFill>
                  <a:srgbClr val="FFFF00"/>
                </a:solidFill>
                <a:latin typeface="Time New Roman"/>
              </a:rPr>
              <a:t>ạn </a:t>
            </a:r>
            <a:r>
              <a:rPr lang="vi-VN" sz="3200" b="1" dirty="0">
                <a:solidFill>
                  <a:srgbClr val="FFFF00"/>
                </a:solidFill>
                <a:latin typeface="Time New Roman"/>
              </a:rPr>
              <a:t>Lan muốn mua một chiếc bếp hồng </a:t>
            </a:r>
            <a:r>
              <a:rPr lang="vi-VN" sz="3200" b="1" dirty="0" smtClean="0">
                <a:solidFill>
                  <a:srgbClr val="FFFF00"/>
                </a:solidFill>
                <a:latin typeface="Time New Roman"/>
              </a:rPr>
              <a:t>ngoại</a:t>
            </a:r>
            <a:r>
              <a:rPr lang="en-US" sz="3200" b="1" dirty="0" smtClean="0">
                <a:solidFill>
                  <a:srgbClr val="FFFF00"/>
                </a:solidFill>
                <a:latin typeface="Time New Roman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 New Roman"/>
              </a:rPr>
              <a:t>để</a:t>
            </a:r>
            <a:r>
              <a:rPr lang="en-US" sz="3200" b="1" dirty="0" smtClean="0">
                <a:solidFill>
                  <a:srgbClr val="FFFF00"/>
                </a:solidFill>
                <a:latin typeface="Time New Roman"/>
              </a:rPr>
              <a:t> ở </a:t>
            </a:r>
            <a:r>
              <a:rPr lang="en-US" sz="3200" b="1" dirty="0" err="1" smtClean="0">
                <a:solidFill>
                  <a:srgbClr val="FFFF00"/>
                </a:solidFill>
                <a:latin typeface="Time New Roman"/>
              </a:rPr>
              <a:t>trọ</a:t>
            </a:r>
            <a:r>
              <a:rPr lang="en-US" sz="3200" b="1" dirty="0" smtClean="0">
                <a:solidFill>
                  <a:srgbClr val="FFFF00"/>
                </a:solidFill>
                <a:latin typeface="Time New Roman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 New Roman"/>
              </a:rPr>
              <a:t>nấu</a:t>
            </a:r>
            <a:r>
              <a:rPr lang="en-US" sz="3200" b="1" dirty="0" smtClean="0">
                <a:solidFill>
                  <a:srgbClr val="FFFF00"/>
                </a:solidFill>
                <a:latin typeface="Time New Roman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 New Roman"/>
              </a:rPr>
              <a:t>ăn</a:t>
            </a:r>
            <a:r>
              <a:rPr lang="vi-VN" sz="3200" b="1" dirty="0" smtClean="0">
                <a:solidFill>
                  <a:srgbClr val="FFFF00"/>
                </a:solidFill>
                <a:latin typeface="Time New Roman"/>
              </a:rPr>
              <a:t>, bạn </a:t>
            </a:r>
            <a:r>
              <a:rPr lang="vi-VN" sz="3200" b="1" dirty="0">
                <a:solidFill>
                  <a:srgbClr val="FFFF00"/>
                </a:solidFill>
                <a:latin typeface="Time New Roman"/>
              </a:rPr>
              <a:t>Lan nên lựa chọn </a:t>
            </a:r>
            <a:r>
              <a:rPr lang="en-US" sz="3200" b="1" dirty="0" err="1">
                <a:solidFill>
                  <a:srgbClr val="FFFF00"/>
                </a:solidFill>
                <a:latin typeface="Time New Roman"/>
              </a:rPr>
              <a:t>loại</a:t>
            </a:r>
            <a:r>
              <a:rPr lang="en-US" sz="3200" b="1" dirty="0">
                <a:solidFill>
                  <a:srgbClr val="FFFF00"/>
                </a:solidFill>
                <a:latin typeface="Time New Roman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 New Roman"/>
              </a:rPr>
              <a:t>bếp</a:t>
            </a:r>
            <a:r>
              <a:rPr lang="vi-VN" sz="3200" b="1" dirty="0">
                <a:solidFill>
                  <a:srgbClr val="FFFF00"/>
                </a:solidFill>
                <a:latin typeface="Time New Roman"/>
              </a:rPr>
              <a:t> nào dưới </a:t>
            </a:r>
            <a:r>
              <a:rPr lang="vi-VN" sz="3200" b="1" dirty="0" smtClean="0">
                <a:solidFill>
                  <a:srgbClr val="FFFF00"/>
                </a:solidFill>
                <a:latin typeface="Time New Roman"/>
              </a:rPr>
              <a:t>đây</a:t>
            </a:r>
            <a:r>
              <a:rPr lang="en-US" sz="3200" b="1" dirty="0" smtClean="0">
                <a:solidFill>
                  <a:srgbClr val="FFFF00"/>
                </a:solidFill>
                <a:latin typeface="Time New Roman"/>
              </a:rPr>
              <a:t>?</a:t>
            </a:r>
            <a:endParaRPr lang="en-US" sz="3200" b="1" dirty="0">
              <a:solidFill>
                <a:srgbClr val="FFFF00"/>
              </a:solidFill>
              <a:latin typeface="Time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5478323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Time New Roman"/>
              </a:rPr>
              <a:t>Bếp</a:t>
            </a:r>
            <a:r>
              <a:rPr lang="en-US" b="1" dirty="0" smtClean="0">
                <a:solidFill>
                  <a:schemeClr val="bg1"/>
                </a:solidFill>
                <a:latin typeface="Time New Roman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 New Roman"/>
              </a:rPr>
              <a:t>hồng</a:t>
            </a:r>
            <a:r>
              <a:rPr lang="en-US" b="1" dirty="0" smtClean="0">
                <a:solidFill>
                  <a:schemeClr val="bg1"/>
                </a:solidFill>
                <a:latin typeface="Time New Roman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 New Roman"/>
              </a:rPr>
              <a:t>ngoại</a:t>
            </a:r>
            <a:r>
              <a:rPr lang="en-US" b="1" dirty="0" smtClean="0">
                <a:solidFill>
                  <a:schemeClr val="bg1"/>
                </a:solidFill>
                <a:latin typeface="Time New Roman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Time New Roman"/>
              </a:rPr>
              <a:t>đơn</a:t>
            </a:r>
            <a:endParaRPr lang="en-US" dirty="0" smtClean="0">
              <a:solidFill>
                <a:schemeClr val="bg1"/>
              </a:solidFill>
              <a:latin typeface="Time New Roman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Time New Roman"/>
              </a:rPr>
              <a:t>RC2000ES – 1.000W</a:t>
            </a:r>
            <a:endParaRPr lang="en-US" dirty="0">
              <a:solidFill>
                <a:schemeClr val="bg1"/>
              </a:solidFill>
              <a:latin typeface="Time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6396335"/>
            <a:ext cx="23791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b="1" i="1" dirty="0">
                <a:solidFill>
                  <a:schemeClr val="bg1"/>
                </a:solidFill>
                <a:latin typeface="Time New Roman"/>
              </a:rPr>
              <a:t>Giá </a:t>
            </a:r>
            <a:r>
              <a:rPr lang="en-US" b="1" i="1" dirty="0">
                <a:solidFill>
                  <a:schemeClr val="bg1"/>
                </a:solidFill>
                <a:latin typeface="Time New Roman"/>
              </a:rPr>
              <a:t>1.000</a:t>
            </a:r>
            <a:r>
              <a:rPr lang="vi-VN" b="1" i="1" dirty="0">
                <a:solidFill>
                  <a:schemeClr val="bg1"/>
                </a:solidFill>
                <a:latin typeface="Time New Roman"/>
              </a:rPr>
              <a:t>000 ₫ </a:t>
            </a:r>
            <a:endParaRPr lang="en-US" dirty="0">
              <a:solidFill>
                <a:schemeClr val="bg1"/>
              </a:solidFill>
              <a:latin typeface="Time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6864" y="537321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  <a:latin typeface="Time New Roman"/>
              </a:rPr>
              <a:t>Bếp</a:t>
            </a:r>
            <a:r>
              <a:rPr lang="en-US" b="1" dirty="0">
                <a:solidFill>
                  <a:schemeClr val="bg1"/>
                </a:solidFill>
                <a:latin typeface="Time New Roman"/>
              </a:rPr>
              <a:t> </a:t>
            </a:r>
            <a:r>
              <a:rPr lang="vi-VN" b="1" i="1" dirty="0">
                <a:solidFill>
                  <a:schemeClr val="bg1"/>
                </a:solidFill>
                <a:latin typeface="Time New Roman"/>
              </a:rPr>
              <a:t>hồng ngoại đôi </a:t>
            </a:r>
            <a:endParaRPr lang="en-US" dirty="0">
              <a:solidFill>
                <a:schemeClr val="bg1"/>
              </a:solidFill>
              <a:latin typeface="Time New Roman"/>
            </a:endParaRPr>
          </a:p>
          <a:p>
            <a:r>
              <a:rPr lang="vi-VN" b="1" i="1" dirty="0">
                <a:solidFill>
                  <a:schemeClr val="bg1"/>
                </a:solidFill>
                <a:latin typeface="Time New Roman"/>
              </a:rPr>
              <a:t>Kaizen</a:t>
            </a:r>
            <a:r>
              <a:rPr lang="en-US" b="1" dirty="0">
                <a:solidFill>
                  <a:schemeClr val="bg1"/>
                </a:solidFill>
                <a:latin typeface="Time New Roman"/>
              </a:rPr>
              <a:t>- 1.500W</a:t>
            </a:r>
            <a:endParaRPr lang="en-US" dirty="0">
              <a:solidFill>
                <a:schemeClr val="bg1"/>
              </a:solidFill>
              <a:latin typeface="Time New Roman"/>
            </a:endParaRPr>
          </a:p>
          <a:p>
            <a:r>
              <a:rPr lang="en-US" b="1" dirty="0">
                <a:solidFill>
                  <a:schemeClr val="bg1"/>
                </a:solidFill>
                <a:latin typeface="Time New Roman"/>
              </a:rPr>
              <a:t> </a:t>
            </a:r>
            <a:endParaRPr lang="en-US" dirty="0">
              <a:solidFill>
                <a:schemeClr val="bg1"/>
              </a:solidFill>
              <a:latin typeface="Time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1363" y="6407667"/>
            <a:ext cx="32271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b="1" i="1" dirty="0">
                <a:solidFill>
                  <a:schemeClr val="bg1"/>
                </a:solidFill>
                <a:latin typeface="Time New Roman"/>
              </a:rPr>
              <a:t>Giá  10.000.000 đồng</a:t>
            </a:r>
            <a:endParaRPr lang="en-US" dirty="0">
              <a:solidFill>
                <a:schemeClr val="bg1"/>
              </a:solidFill>
              <a:latin typeface="Time New Roman"/>
            </a:endParaRPr>
          </a:p>
        </p:txBody>
      </p:sp>
      <p:pic>
        <p:nvPicPr>
          <p:cNvPr id="9" name="Picture 4" descr="8 lưu ý không thể không biết khi dùng bếp hồng ngoạ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1844823"/>
            <a:ext cx="5544616" cy="337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8746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935760" y="2924944"/>
            <a:ext cx="7848872" cy="1828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4000" b="1" dirty="0" err="1" smtClean="0">
                <a:solidFill>
                  <a:schemeClr val="bg1"/>
                </a:solidFill>
              </a:rPr>
              <a:t>Trước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khi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sử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dụng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bếp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hồng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ngoại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thì</a:t>
            </a:r>
            <a:r>
              <a:rPr lang="en-US" sz="4000" b="1" dirty="0" smtClean="0">
                <a:solidFill>
                  <a:schemeClr val="bg1"/>
                </a:solidFill>
              </a:rPr>
              <a:t> ta </a:t>
            </a:r>
            <a:r>
              <a:rPr lang="en-US" sz="4000" b="1" dirty="0" err="1" smtClean="0">
                <a:solidFill>
                  <a:schemeClr val="bg1"/>
                </a:solidFill>
              </a:rPr>
              <a:t>cần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phải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làm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gì</a:t>
            </a:r>
            <a:r>
              <a:rPr lang="en-US" sz="4000" b="1" dirty="0" smtClean="0">
                <a:solidFill>
                  <a:schemeClr val="bg1"/>
                </a:solidFill>
              </a:rPr>
              <a:t>?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3" name="Oval 39"/>
          <p:cNvSpPr>
            <a:spLocks noChangeArrowheads="1"/>
          </p:cNvSpPr>
          <p:nvPr/>
        </p:nvSpPr>
        <p:spPr bwMode="gray">
          <a:xfrm>
            <a:off x="27517" y="19051"/>
            <a:ext cx="3276600" cy="1969789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44314"/>
                  <a:invGamma/>
                </a:schemeClr>
              </a:gs>
              <a:gs pos="100000">
                <a:schemeClr val="hlink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lIns="91440" tIns="45720" rIns="91440" bIns="4572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Arial" charset="0"/>
              <a:cs typeface="Arial" charset="0"/>
            </a:endParaRP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61951" y="315384"/>
            <a:ext cx="28299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vi-VN" sz="3600" b="1" dirty="0">
                <a:solidFill>
                  <a:srgbClr val="FFFF00"/>
                </a:solidFill>
                <a:cs typeface="Times New Roman" panose="02020603050405020304" pitchFamily="18" charset="0"/>
              </a:rPr>
              <a:t>Thảo </a:t>
            </a:r>
            <a:r>
              <a:rPr lang="en-US" altLang="vi-VN" sz="3600" b="1" dirty="0" err="1">
                <a:solidFill>
                  <a:srgbClr val="FFFF00"/>
                </a:solidFill>
                <a:cs typeface="Times New Roman" panose="02020603050405020304" pitchFamily="18" charset="0"/>
              </a:rPr>
              <a:t>luận</a:t>
            </a:r>
            <a:r>
              <a:rPr lang="en-US" altLang="vi-VN" sz="3600" b="1" dirty="0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endParaRPr lang="en-US" altLang="vi-VN" sz="3600" b="1" dirty="0" smtClean="0">
              <a:solidFill>
                <a:srgbClr val="FFFF0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en-US" altLang="vi-VN" sz="3600" b="1" dirty="0" err="1" smtClean="0">
                <a:solidFill>
                  <a:srgbClr val="FFFF00"/>
                </a:solidFill>
                <a:cs typeface="Times New Roman" panose="02020603050405020304" pitchFamily="18" charset="0"/>
              </a:rPr>
              <a:t>Cặp</a:t>
            </a:r>
            <a:r>
              <a:rPr lang="en-US" altLang="vi-VN" sz="3600" b="1" dirty="0" smtClean="0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 smtClean="0">
                <a:solidFill>
                  <a:srgbClr val="FFFF00"/>
                </a:solidFill>
                <a:cs typeface="Times New Roman" panose="02020603050405020304" pitchFamily="18" charset="0"/>
              </a:rPr>
              <a:t>đôi</a:t>
            </a:r>
            <a:endParaRPr lang="en-US" altLang="vi-VN" sz="3600" b="1" dirty="0">
              <a:solidFill>
                <a:srgbClr val="FFFF00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AutoShape 2" descr="MỘT SỐ KĨ THUẬT DẠY HỌC TÍCH CỰ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MỘT SỐ KĨ THUẬT DẠY HỌC TÍCH CỰ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64" y="2924944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76950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 animBg="1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52"/>
          <p:cNvSpPr txBox="1">
            <a:spLocks noChangeArrowheads="1"/>
          </p:cNvSpPr>
          <p:nvPr/>
        </p:nvSpPr>
        <p:spPr bwMode="auto">
          <a:xfrm>
            <a:off x="721784" y="1488017"/>
            <a:ext cx="2986616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50000"/>
              </a:lnSpc>
            </a:pPr>
            <a:endParaRPr lang="vi-VN" altLang="vi-VN" sz="3333" b="1">
              <a:solidFill>
                <a:srgbClr val="000000"/>
              </a:solidFill>
              <a:ea typeface="Nunito" charset="0"/>
              <a:cs typeface="Times New Roman" panose="02020603050405020304" pitchFamily="18" charset="0"/>
              <a:sym typeface="Nunito" charset="0"/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509128" y="980728"/>
            <a:ext cx="4400417" cy="4816214"/>
          </a:xfrm>
          <a:prstGeom prst="verticalScroll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just">
              <a:lnSpc>
                <a:spcPct val="150000"/>
              </a:lnSpc>
              <a:defRPr/>
            </a:pPr>
            <a:r>
              <a:rPr lang="vi-V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Chuẩn bị: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sạch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bề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bếp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en-US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Lựa</a:t>
            </a:r>
            <a:r>
              <a:rPr lang="en-US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nồi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chảo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phù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bếp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en-US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en-US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ặt</a:t>
            </a:r>
            <a:r>
              <a:rPr lang="en-US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nồi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bếp</a:t>
            </a:r>
            <a:r>
              <a:rPr lang="en-US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bếp</a:t>
            </a:r>
            <a:endParaRPr lang="en-US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4572000" y="3024723"/>
            <a:ext cx="499533" cy="28786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vi-VN" sz="3200">
              <a:solidFill>
                <a:srgbClr val="FFFFFF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216864" y="3186137"/>
            <a:ext cx="762000" cy="2921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vi-VN" sz="3200">
              <a:solidFill>
                <a:srgbClr val="FFFFFF"/>
              </a:solidFill>
            </a:endParaRPr>
          </a:p>
        </p:txBody>
      </p:sp>
      <p:sp>
        <p:nvSpPr>
          <p:cNvPr id="2" name="Cloud 1"/>
          <p:cNvSpPr/>
          <p:nvPr/>
        </p:nvSpPr>
        <p:spPr>
          <a:xfrm>
            <a:off x="5057393" y="2376480"/>
            <a:ext cx="2392619" cy="1872208"/>
          </a:xfrm>
          <a:prstGeom prst="cloud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Sử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dụng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bếp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hồng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ngoại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.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Nunito"/>
              <a:cs typeface="Times New Roman" panose="02020603050405020304" pitchFamily="18" charset="0"/>
              <a:sym typeface="Nunito"/>
            </a:endParaRPr>
          </a:p>
        </p:txBody>
      </p:sp>
      <p:sp>
        <p:nvSpPr>
          <p:cNvPr id="11" name="Vertical Scroll 10"/>
          <p:cNvSpPr/>
          <p:nvPr/>
        </p:nvSpPr>
        <p:spPr>
          <a:xfrm>
            <a:off x="7771280" y="540358"/>
            <a:ext cx="4330785" cy="5256584"/>
          </a:xfrm>
          <a:prstGeom prst="verticalScroll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vi-V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Bật </a:t>
            </a:r>
            <a:r>
              <a:rPr lang="vi-V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bếp: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Nhấn</a:t>
            </a:r>
            <a:r>
              <a:rPr lang="en-US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nút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chỉnh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phù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vi-VN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Tắt bếp: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xong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nhấn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nút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tắt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bếp</a:t>
            </a:r>
            <a:r>
              <a:rPr lang="en-US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47827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  <p:bldP spid="5" grpId="0" animBg="1"/>
      <p:bldP spid="8" grpId="0" animBg="1"/>
      <p:bldP spid="9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Date Placeholder 1"/>
          <p:cNvSpPr txBox="1">
            <a:spLocks noGrp="1"/>
          </p:cNvSpPr>
          <p:nvPr/>
        </p:nvSpPr>
        <p:spPr bwMode="auto">
          <a:xfrm>
            <a:off x="1981200" y="19056"/>
            <a:ext cx="28956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E3F927-767F-4CF9-BA57-6A58605BA658}" type="datetime1">
              <a:rPr lang="en-SG" altLang="vi-VN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13/4/2023</a:t>
            </a:fld>
            <a:endParaRPr lang="en-SG" altLang="vi-VN" sz="1400">
              <a:solidFill>
                <a:srgbClr val="000000"/>
              </a:solidFill>
            </a:endParaRPr>
          </a:p>
        </p:txBody>
      </p:sp>
      <p:sp>
        <p:nvSpPr>
          <p:cNvPr id="62467" name="Slide Number Placeholder 2"/>
          <p:cNvSpPr txBox="1">
            <a:spLocks noGrp="1"/>
          </p:cNvSpPr>
          <p:nvPr/>
        </p:nvSpPr>
        <p:spPr bwMode="auto">
          <a:xfrm>
            <a:off x="9144000" y="19056"/>
            <a:ext cx="10668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B63548-DB48-4C62-A1E7-7C7C4F84C66D}" type="slidenum">
              <a:rPr lang="en-SG" altLang="vi-VN" sz="1400" b="1">
                <a:solidFill>
                  <a:srgbClr val="0099CC"/>
                </a:solidFill>
                <a:ea typeface="MS PGothic" panose="020B0600070205080204" pitchFamily="34" charset="-128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SG" altLang="vi-VN" sz="1400" b="1">
              <a:solidFill>
                <a:srgbClr val="0099CC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68696" y="-171400"/>
            <a:ext cx="12529392" cy="727280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5446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8" name="Picture 14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834" y="4816475"/>
            <a:ext cx="4055533" cy="202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7" name="Picture 13" descr="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833" y="4387851"/>
            <a:ext cx="4394200" cy="131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6" name="Picture 12" descr="Cov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1" y="2614614"/>
            <a:ext cx="3968751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5" name="Picture 11" descr="Co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485" y="2781300"/>
            <a:ext cx="4364567" cy="131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 descr="Cov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1" y="2470150"/>
            <a:ext cx="4595284" cy="71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9" descr="Cov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417" y="963613"/>
            <a:ext cx="2413000" cy="133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 descr="Cov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418" y="933450"/>
            <a:ext cx="3668183" cy="78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 descr="Cove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318" y="557213"/>
            <a:ext cx="2317749" cy="65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Cove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118" y="1"/>
            <a:ext cx="3340100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5" descr="Cover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788988"/>
            <a:ext cx="3090333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over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134" y="1346201"/>
            <a:ext cx="2781300" cy="298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8451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-11038"/>
            <a:ext cx="10729192" cy="4088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23592" y="4435275"/>
            <a:ext cx="75608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thao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Bật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tắt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bếp</a:t>
            </a:r>
            <a:endParaRPr lang="en-US" sz="3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Tăng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endParaRPr lang="en-US" sz="3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36160" y="5155354"/>
            <a:ext cx="3024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lẩu</a:t>
            </a:r>
            <a:endParaRPr lang="en-US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Hẹn</a:t>
            </a:r>
            <a:r>
              <a:rPr lang="en-US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giờ</a:t>
            </a:r>
            <a:endParaRPr lang="en-US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0536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35360" y="476672"/>
            <a:ext cx="11583794" cy="6048672"/>
            <a:chOff x="4657406" y="476672"/>
            <a:chExt cx="7265096" cy="6048672"/>
          </a:xfrm>
        </p:grpSpPr>
        <p:pic>
          <p:nvPicPr>
            <p:cNvPr id="7" name="Picture 6" descr="Ưu nhược điểm của bếp điện từ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406" y="476672"/>
              <a:ext cx="5215712" cy="60486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 descr="Tại sao dùng bếp từ bị điện giật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0479" y="476672"/>
              <a:ext cx="4282023" cy="604867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752800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1424" y="1743199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FF00"/>
                </a:solidFill>
                <a:latin typeface="Time New Roman"/>
              </a:rPr>
              <a:t>*</a:t>
            </a:r>
            <a:r>
              <a:rPr lang="en-US" dirty="0" smtClean="0">
                <a:solidFill>
                  <a:srgbClr val="00FF00"/>
                </a:solidFill>
                <a:latin typeface="Time New Roman"/>
              </a:rPr>
              <a:t> Kẻ mẫu báo cáo thực hành.</a:t>
            </a:r>
            <a:endParaRPr lang="vi-VN" dirty="0">
              <a:solidFill>
                <a:srgbClr val="00FF00"/>
              </a:solidFill>
              <a:latin typeface="Time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1424" y="109512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FF00"/>
                </a:solidFill>
                <a:latin typeface="Time New Roman"/>
              </a:rPr>
              <a:t>- </a:t>
            </a:r>
            <a:r>
              <a:rPr lang="en-US" dirty="0" err="1" smtClean="0">
                <a:solidFill>
                  <a:srgbClr val="00FF00"/>
                </a:solidFill>
                <a:latin typeface="Time New Roman"/>
              </a:rPr>
              <a:t>Tìm</a:t>
            </a:r>
            <a:r>
              <a:rPr lang="en-US" dirty="0" smtClean="0">
                <a:solidFill>
                  <a:srgbClr val="00FF00"/>
                </a:solidFill>
                <a:latin typeface="Time New Roman"/>
              </a:rPr>
              <a:t> </a:t>
            </a:r>
            <a:r>
              <a:rPr lang="en-US" dirty="0" err="1" smtClean="0">
                <a:solidFill>
                  <a:srgbClr val="00FF00"/>
                </a:solidFill>
                <a:latin typeface="Time New Roman"/>
              </a:rPr>
              <a:t>hiểu</a:t>
            </a:r>
            <a:r>
              <a:rPr lang="en-US" dirty="0" smtClean="0">
                <a:solidFill>
                  <a:srgbClr val="00FF00"/>
                </a:solidFill>
                <a:latin typeface="Time New Roman"/>
              </a:rPr>
              <a:t> </a:t>
            </a:r>
            <a:r>
              <a:rPr lang="en-US" dirty="0" err="1" smtClean="0">
                <a:solidFill>
                  <a:srgbClr val="00FF00"/>
                </a:solidFill>
                <a:latin typeface="Time New Roman"/>
              </a:rPr>
              <a:t>sự</a:t>
            </a:r>
            <a:r>
              <a:rPr lang="en-US" dirty="0" smtClean="0">
                <a:solidFill>
                  <a:srgbClr val="00FF00"/>
                </a:solidFill>
                <a:latin typeface="Time New Roman"/>
              </a:rPr>
              <a:t> </a:t>
            </a:r>
            <a:r>
              <a:rPr lang="en-US" dirty="0" err="1" smtClean="0">
                <a:solidFill>
                  <a:srgbClr val="00FF00"/>
                </a:solidFill>
                <a:latin typeface="Time New Roman"/>
              </a:rPr>
              <a:t>ra</a:t>
            </a:r>
            <a:r>
              <a:rPr lang="en-US" dirty="0" smtClean="0">
                <a:solidFill>
                  <a:srgbClr val="00FF00"/>
                </a:solidFill>
                <a:latin typeface="Time New Roman"/>
              </a:rPr>
              <a:t> </a:t>
            </a:r>
            <a:r>
              <a:rPr lang="en-US" dirty="0" err="1" smtClean="0">
                <a:solidFill>
                  <a:srgbClr val="00FF00"/>
                </a:solidFill>
                <a:latin typeface="Time New Roman"/>
              </a:rPr>
              <a:t>đời</a:t>
            </a:r>
            <a:r>
              <a:rPr lang="en-US" dirty="0" smtClean="0">
                <a:solidFill>
                  <a:srgbClr val="00FF00"/>
                </a:solidFill>
                <a:latin typeface="Time New Roman"/>
              </a:rPr>
              <a:t> </a:t>
            </a:r>
            <a:r>
              <a:rPr lang="en-US" dirty="0" err="1" smtClean="0">
                <a:solidFill>
                  <a:srgbClr val="00FF00"/>
                </a:solidFill>
                <a:latin typeface="Time New Roman"/>
              </a:rPr>
              <a:t>của</a:t>
            </a:r>
            <a:r>
              <a:rPr lang="en-US" dirty="0" smtClean="0">
                <a:solidFill>
                  <a:srgbClr val="00FF00"/>
                </a:solidFill>
                <a:latin typeface="Time New Roman"/>
              </a:rPr>
              <a:t> </a:t>
            </a:r>
            <a:r>
              <a:rPr lang="en-US" dirty="0" err="1" smtClean="0">
                <a:solidFill>
                  <a:srgbClr val="00FF00"/>
                </a:solidFill>
                <a:latin typeface="Time New Roman"/>
              </a:rPr>
              <a:t>bếp</a:t>
            </a:r>
            <a:r>
              <a:rPr lang="en-US" dirty="0" smtClean="0">
                <a:solidFill>
                  <a:srgbClr val="00FF00"/>
                </a:solidFill>
                <a:latin typeface="Time New Roman"/>
              </a:rPr>
              <a:t> </a:t>
            </a:r>
            <a:r>
              <a:rPr lang="en-US" dirty="0" err="1" smtClean="0">
                <a:solidFill>
                  <a:srgbClr val="00FF00"/>
                </a:solidFill>
                <a:latin typeface="Time New Roman"/>
              </a:rPr>
              <a:t>hồng</a:t>
            </a:r>
            <a:r>
              <a:rPr lang="en-US" dirty="0" smtClean="0">
                <a:solidFill>
                  <a:srgbClr val="00FF00"/>
                </a:solidFill>
                <a:latin typeface="Time New Roman"/>
              </a:rPr>
              <a:t> </a:t>
            </a:r>
            <a:r>
              <a:rPr lang="en-US" dirty="0" err="1" smtClean="0">
                <a:solidFill>
                  <a:srgbClr val="00FF00"/>
                </a:solidFill>
                <a:latin typeface="Time New Roman"/>
              </a:rPr>
              <a:t>ngoại</a:t>
            </a:r>
            <a:r>
              <a:rPr lang="en-US" dirty="0" smtClean="0">
                <a:solidFill>
                  <a:srgbClr val="00FF00"/>
                </a:solidFill>
                <a:latin typeface="Time New Roman"/>
              </a:rPr>
              <a:t>.</a:t>
            </a:r>
            <a:endParaRPr lang="vi-VN" dirty="0">
              <a:solidFill>
                <a:srgbClr val="00FF00"/>
              </a:solidFill>
              <a:latin typeface="Time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3824" y="44624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FFFF00"/>
                </a:solidFill>
                <a:latin typeface="Time New Roman"/>
              </a:rPr>
              <a:t>Tìm</a:t>
            </a:r>
            <a:r>
              <a:rPr lang="en-US" b="1" dirty="0" smtClean="0">
                <a:solidFill>
                  <a:srgbClr val="FFFF00"/>
                </a:solidFill>
                <a:latin typeface="Time New Roman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 New Roman"/>
              </a:rPr>
              <a:t>tòi</a:t>
            </a:r>
            <a:r>
              <a:rPr lang="en-US" b="1" dirty="0" smtClean="0">
                <a:solidFill>
                  <a:srgbClr val="FFFF00"/>
                </a:solidFill>
                <a:latin typeface="Time New Roman"/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  <a:latin typeface="Time New Roman"/>
              </a:rPr>
              <a:t>mở</a:t>
            </a:r>
            <a:r>
              <a:rPr lang="en-US" b="1" dirty="0" smtClean="0">
                <a:solidFill>
                  <a:srgbClr val="FFFF00"/>
                </a:solidFill>
                <a:latin typeface="Time New Roman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Time New Roman"/>
              </a:rPr>
              <a:t>rộng</a:t>
            </a:r>
            <a:r>
              <a:rPr lang="en-US" b="1" dirty="0" smtClean="0">
                <a:solidFill>
                  <a:srgbClr val="FFFF00"/>
                </a:solidFill>
                <a:latin typeface="Time New Roman"/>
              </a:rPr>
              <a:t>.</a:t>
            </a:r>
            <a:endParaRPr lang="vi-VN" b="1" dirty="0">
              <a:solidFill>
                <a:srgbClr val="FFFF00"/>
              </a:solidFill>
              <a:latin typeface="Time New Roman"/>
            </a:endParaRP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1" y="2433902"/>
            <a:ext cx="7582959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9667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vi-VN" altLang="vi-VN" smtClean="0"/>
          </a:p>
        </p:txBody>
      </p:sp>
      <p:pic>
        <p:nvPicPr>
          <p:cNvPr id="5" name="Picture 17" descr="Fireworks-1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7" descr="hoahong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3" y="4038600"/>
            <a:ext cx="1445684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12"/>
          <p:cNvSpPr>
            <a:spLocks noChangeArrowheads="1" noChangeShapeType="1" noTextEdit="1"/>
          </p:cNvSpPr>
          <p:nvPr/>
        </p:nvSpPr>
        <p:spPr bwMode="auto">
          <a:xfrm>
            <a:off x="2971800" y="838200"/>
            <a:ext cx="5715000" cy="1752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vi-VN" sz="3600" kern="10" dirty="0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 New Roman"/>
              </a:rPr>
              <a:t>Giờ học đã kết </a:t>
            </a:r>
            <a:r>
              <a:rPr lang="vi-VN" sz="3600" kern="10" dirty="0" smtClean="0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 New Roman"/>
              </a:rPr>
              <a:t>th</a:t>
            </a:r>
            <a:r>
              <a:rPr lang="en-US" sz="3600" kern="10" dirty="0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 New Roman"/>
              </a:rPr>
              <a:t>ú</a:t>
            </a:r>
            <a:r>
              <a:rPr lang="vi-VN" sz="3600" kern="10" dirty="0" smtClean="0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 New Roman"/>
              </a:rPr>
              <a:t>c</a:t>
            </a:r>
            <a:endParaRPr lang="vi-VN" sz="3600" kern="10" dirty="0"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 New Roman"/>
            </a:endParaRPr>
          </a:p>
        </p:txBody>
      </p:sp>
      <p:pic>
        <p:nvPicPr>
          <p:cNvPr id="8" name="Picture 13" descr="Nguyễn Minh Hải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95604"/>
            <a:ext cx="8077200" cy="1413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WordArt 16"/>
          <p:cNvSpPr>
            <a:spLocks noChangeArrowheads="1" noChangeShapeType="1" noTextEdit="1"/>
          </p:cNvSpPr>
          <p:nvPr/>
        </p:nvSpPr>
        <p:spPr bwMode="auto">
          <a:xfrm>
            <a:off x="3429000" y="5943600"/>
            <a:ext cx="5715000" cy="838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kern="10">
                <a:gradFill rotWithShape="1">
                  <a:gsLst>
                    <a:gs pos="0">
                      <a:srgbClr val="0000FF"/>
                    </a:gs>
                    <a:gs pos="100000">
                      <a:srgbClr val="FF99FF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</a:rPr>
              <a:t>Xin chào và hẹn gặp lại</a:t>
            </a:r>
          </a:p>
        </p:txBody>
      </p:sp>
    </p:spTree>
    <p:extLst>
      <p:ext uri="{BB962C8B-B14F-4D97-AF65-F5344CB8AC3E}">
        <p14:creationId xmlns:p14="http://schemas.microsoft.com/office/powerpoint/2010/main" val="18359633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30E9415-76D7-444C-9EED-A3449BF2D15A}:440"/>
  <p:tag name="ISPRING_CUSTOM_TIMING_USED" val="1"/>
  <p:tag name="ISPRING_SLIDE_ID_2" val="{BE588479-A707-4831-8326-EF56CF2EC40F}"/>
  <p:tag name="GENSWF_ADVANCE_TIME" val="10.535"/>
  <p:tag name="GENSWF_SLIDE_TITLE" val="Tên bài"/>
  <p:tag name="ISPRING_SLIDE_INDENT_LEVEL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30E9415-76D7-444C-9EED-A3449BF2D15A}:440"/>
  <p:tag name="ISPRING_CUSTOM_TIMING_USED" val="1"/>
  <p:tag name="ISPRING_SLIDE_ID_2" val="{BE588479-A707-4831-8326-EF56CF2EC40F}"/>
  <p:tag name="GENSWF_ADVANCE_TIME" val="10.535"/>
  <p:tag name="GENSWF_SLIDE_TITLE" val="Tên bài"/>
  <p:tag name="ISPRING_SLIDE_INDENT_LEVEL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30E9415-76D7-444C-9EED-A3449BF2D15A}:440"/>
  <p:tag name="ISPRING_CUSTOM_TIMING_USED" val="1"/>
  <p:tag name="ISPRING_SLIDE_ID_2" val="{BE588479-A707-4831-8326-EF56CF2EC40F}"/>
  <p:tag name="GENSWF_ADVANCE_TIME" val="10.535"/>
  <p:tag name="GENSWF_SLIDE_TITLE" val="Tên bài"/>
  <p:tag name="ISPRING_SLIDE_INDENT_LEVEL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30E9415-76D7-444C-9EED-A3449BF2D15A}:440"/>
  <p:tag name="ISPRING_CUSTOM_TIMING_USED" val="1"/>
  <p:tag name="ISPRING_SLIDE_ID_2" val="{BE588479-A707-4831-8326-EF56CF2EC40F}"/>
  <p:tag name="GENSWF_ADVANCE_TIME" val="10.535"/>
  <p:tag name="GENSWF_SLIDE_TITLE" val="Tên bài"/>
  <p:tag name="ISPRING_SLIDE_INDENT_LEVEL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30E9415-76D7-444C-9EED-A3449BF2D15A}:440"/>
  <p:tag name="ISPRING_CUSTOM_TIMING_USED" val="1"/>
  <p:tag name="ISPRING_SLIDE_ID_2" val="{BE588479-A707-4831-8326-EF56CF2EC40F}"/>
  <p:tag name="GENSWF_ADVANCE_TIME" val="10.535"/>
  <p:tag name="GENSWF_SLIDE_TITLE" val="Tên bài"/>
  <p:tag name="ISPRING_SLIDE_INDENT_LEVEL" val="0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3127</TotalTime>
  <Words>428</Words>
  <Application>Microsoft Office PowerPoint</Application>
  <PresentationFormat>Custom</PresentationFormat>
  <Paragraphs>102</Paragraphs>
  <Slides>24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Default Design</vt:lpstr>
      <vt:lpstr>3_Default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CAUTHOA</dc:creator>
  <cp:lastModifiedBy>HP</cp:lastModifiedBy>
  <cp:revision>508</cp:revision>
  <dcterms:created xsi:type="dcterms:W3CDTF">2006-12-31T17:19:54Z</dcterms:created>
  <dcterms:modified xsi:type="dcterms:W3CDTF">2023-04-13T15:42:03Z</dcterms:modified>
</cp:coreProperties>
</file>